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5" r:id="rId2"/>
  </p:sldMasterIdLst>
  <p:notesMasterIdLst>
    <p:notesMasterId r:id="rId5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</p:sldIdLst>
  <p:sldSz cx="19477038" cy="10972800"/>
  <p:notesSz cx="6858000" cy="9144000"/>
  <p:embeddedFontLst>
    <p:embeddedFont>
      <p:font typeface="Gill Sans" panose="020B0604020202020204" charset="0"/>
      <p:regular r:id="rId59"/>
      <p:bold r:id="rId60"/>
    </p:embeddedFont>
    <p:embeddedFont>
      <p:font typeface="Montserrat" panose="00000500000000000000" pitchFamily="2" charset="0"/>
      <p:regular r:id="rId61"/>
      <p:bold r:id="rId62"/>
      <p:italic r:id="rId63"/>
      <p:boldItalic r:id="rId64"/>
    </p:embeddedFont>
    <p:embeddedFont>
      <p:font typeface="Raleway" pitchFamily="2" charset="0"/>
      <p:regular r:id="rId65"/>
      <p:bold r:id="rId66"/>
      <p:italic r:id="rId67"/>
      <p:boldItalic r:id="rId68"/>
    </p:embeddedFont>
    <p:embeddedFont>
      <p:font typeface="Raleway Medium" pitchFamily="2" charset="0"/>
      <p:regular r:id="rId69"/>
      <p:bold r:id="rId70"/>
      <p:italic r:id="rId71"/>
      <p:boldItalic r:id="rId72"/>
    </p:embeddedFont>
    <p:embeddedFont>
      <p:font typeface="Raleway SemiBold" pitchFamily="2" charset="0"/>
      <p:regular r:id="rId73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544">
          <p15:clr>
            <a:srgbClr val="747775"/>
          </p15:clr>
        </p15:guide>
        <p15:guide id="2" pos="11534">
          <p15:clr>
            <a:srgbClr val="747775"/>
          </p15:clr>
        </p15:guide>
        <p15:guide id="3" pos="991">
          <p15:clr>
            <a:srgbClr val="747775"/>
          </p15:clr>
        </p15:guide>
        <p15:guide id="4" orient="horz" pos="432">
          <p15:clr>
            <a:srgbClr val="747775"/>
          </p15:clr>
        </p15:guide>
        <p15:guide id="5" orient="horz" pos="2708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2" roundtripDataSignature="AMtx7mggMUuIKK+ho5z/S3qFx3n1fkgDa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laa Emad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92D8716-CE96-4F00-84FA-F9669AF1C7FA}">
  <a:tblStyle styleId="{F92D8716-CE96-4F00-84FA-F9669AF1C7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864" y="29"/>
      </p:cViewPr>
      <p:guideLst>
        <p:guide orient="horz" pos="5544"/>
        <p:guide pos="11534"/>
        <p:guide pos="991"/>
        <p:guide orient="horz" pos="432"/>
        <p:guide orient="horz" pos="27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84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74" Type="http://schemas.openxmlformats.org/officeDocument/2006/relationships/font" Target="fonts/font16.fntdata"/><Relationship Id="rId5" Type="http://schemas.openxmlformats.org/officeDocument/2006/relationships/slide" Target="slides/slide3.xml"/><Relationship Id="rId61" Type="http://schemas.openxmlformats.org/officeDocument/2006/relationships/font" Target="fonts/font3.fntdata"/><Relationship Id="rId82" Type="http://customschemas.google.com/relationships/presentationmetadata" Target="meta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4.fntdata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8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86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8.fntdata"/><Relationship Id="rId7" Type="http://schemas.openxmlformats.org/officeDocument/2006/relationships/slide" Target="slides/slide5.xml"/><Relationship Id="rId71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8.fntdata"/><Relationship Id="rId8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06-27T23:51:33.834" idx="2">
    <p:pos x="7303" y="3022"/>
    <p:text>red =&gt; gap analysis
green =&gt; standarization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BmwrWGp0"/>
      </p:ext>
    </p:extLst>
  </p:cm>
  <p:cm authorId="0" dt="2025-06-27T23:51:55.348" idx="1">
    <p:pos x="7303" y="2922"/>
    <p:text>add animation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BmwrWGp4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06-27T23:54:07.494" idx="3">
    <p:pos x="7212" y="4002"/>
    <p:text>review index, partitions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BmwrWGp8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06-28T00:17:19.129" idx="4">
    <p:pos x="1405" y="2579"/>
    <p:text>AI-Driven Enhancements 
• Domain Detection: 
o TF-IDF + logistic regression (scikit-learn). 
o BERT embeddings (HuggingFace Transformers) fine-tuned on 50 K JSON 
schemas—achieving 92.4 % accuracy. 
• LLM Prompts: GPT-4 and Gemini Flash produce suggestions for audit fields, surrogate 
keys, partitioning. 
• Validation: Rule-based checks enforce SCD, data-type, and referential constraints before 
persistence.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BmwrWGqA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" name="Google Shape;1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6" name="Google Shape;33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3e763b7330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7" name="Google Shape;347;g33e763b7330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3d3a2d5f4a_0_1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66" name="Google Shape;366;g33d3a2d5f4a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3d3a2d5f4a_0_2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8" name="Google Shape;408;g33d3a2d5f4a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3fdde22b16_4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558"/>
              <a:t>We already used AST Normalization and regex-based and found regex-based is faster</a:t>
            </a:r>
            <a:endParaRPr sz="1558"/>
          </a:p>
        </p:txBody>
      </p:sp>
      <p:sp>
        <p:nvSpPr>
          <p:cNvPr id="416" name="Google Shape;416;g33fdde22b16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6ae1846527_0_1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9" name="Google Shape;429;g36ae1846527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419e2a0e06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1" name="Google Shape;511;g3419e2a0e0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419e2a0e06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2" name="Google Shape;522;g3419e2a0e0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6ae1846527_0_2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7" name="Google Shape;537;g36ae1846527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419e2a0e06_13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3" name="Google Shape;563;g3419e2a0e06_13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5" name="Google Shape;1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3fdde22b16_4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5" name="Google Shape;575;g33fdde22b16_4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419e2a0e06_13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9" name="Google Shape;589;g3419e2a0e06_13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419e2a0e06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3" name="Google Shape;613;g3419e2a0e0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3fdde22b16_1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3" name="Google Shape;623;g33fdde22b16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419e2a0e06_13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9" name="Google Shape;639;g3419e2a0e06_13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419e2a0e06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3" name="Google Shape;663;g3419e2a0e06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3419e2a0e06_13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3" name="Google Shape;673;g3419e2a0e06_13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419e2a0e06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9" name="Google Shape;689;g3419e2a0e06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33fdde22b16_1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end of preprocessing </a:t>
            </a:r>
            <a:endParaRPr/>
          </a:p>
        </p:txBody>
      </p:sp>
      <p:sp>
        <p:nvSpPr>
          <p:cNvPr id="711" name="Google Shape;711;g33fdde22b16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419e2a0e06_13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5" name="Google Shape;725;g3419e2a0e06_13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6ae1846527_0_4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9" name="Google Shape;749;g36ae1846527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36b418d8434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end of preprocessing </a:t>
            </a:r>
            <a:endParaRPr/>
          </a:p>
        </p:txBody>
      </p:sp>
      <p:sp>
        <p:nvSpPr>
          <p:cNvPr id="759" name="Google Shape;759;g36b418d843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33d3a2d5f4a_0_2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7" name="Google Shape;817;g33d3a2d5f4a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36ae1846527_0_1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5" name="Google Shape;825;g36ae184652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6ae1846527_0_6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>
                <a:latin typeface="Arial"/>
                <a:ea typeface="Arial"/>
                <a:cs typeface="Arial"/>
                <a:sym typeface="Arial"/>
              </a:rPr>
              <a:t>TPC-DS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stands for </a:t>
            </a:r>
            <a:r>
              <a:rPr lang="en-US" sz="1100" b="1">
                <a:latin typeface="Arial"/>
                <a:ea typeface="Arial"/>
                <a:cs typeface="Arial"/>
                <a:sym typeface="Arial"/>
              </a:rPr>
              <a:t>Transaction Processing Performance Council – Decision Support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It is a </a:t>
            </a:r>
            <a:r>
              <a:rPr lang="en-US" sz="1100" b="1">
                <a:latin typeface="Arial"/>
                <a:ea typeface="Arial"/>
                <a:cs typeface="Arial"/>
                <a:sym typeface="Arial"/>
              </a:rPr>
              <a:t>standard benchmark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used to evaluate the performance of </a:t>
            </a:r>
            <a:r>
              <a:rPr lang="en-US" sz="1100" b="1">
                <a:latin typeface="Arial"/>
                <a:ea typeface="Arial"/>
                <a:cs typeface="Arial"/>
                <a:sym typeface="Arial"/>
              </a:rPr>
              <a:t>data warehouse systems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especially for </a:t>
            </a:r>
            <a:r>
              <a:rPr lang="en-US" sz="1100" b="1">
                <a:latin typeface="Arial"/>
                <a:ea typeface="Arial"/>
                <a:cs typeface="Arial"/>
                <a:sym typeface="Arial"/>
              </a:rPr>
              <a:t>decision support workloads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833" name="Google Shape;833;g36ae1846527_0_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36ae1846527_0_6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45" name="Google Shape;845;g36ae1846527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36b418d8434_0_1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8" name="Google Shape;858;g36b418d8434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6b418d8434_0_2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9" name="Google Shape;869;g36b418d8434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6b418d8434_0_2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0" name="Google Shape;880;g36b418d8434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36b418d8434_0_2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1" name="Google Shape;891;g36b418d8434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300">
                <a:solidFill>
                  <a:srgbClr val="0C3512"/>
                </a:solidFill>
                <a:latin typeface="Montserrat"/>
                <a:ea typeface="Montserrat"/>
                <a:cs typeface="Montserrat"/>
                <a:sym typeface="Montserrat"/>
              </a:rPr>
              <a:t>Integration: Combines data from </a:t>
            </a:r>
            <a:r>
              <a:rPr lang="en-US" sz="1300" b="1">
                <a:solidFill>
                  <a:srgbClr val="0C3512"/>
                </a:solidFill>
                <a:latin typeface="Montserrat"/>
                <a:ea typeface="Montserrat"/>
                <a:cs typeface="Montserrat"/>
                <a:sym typeface="Montserrat"/>
              </a:rPr>
              <a:t>various</a:t>
            </a:r>
            <a:r>
              <a:rPr lang="en-US" sz="1300">
                <a:solidFill>
                  <a:srgbClr val="0C3512"/>
                </a:solidFill>
                <a:latin typeface="Montserrat"/>
                <a:ea typeface="Montserrat"/>
                <a:cs typeface="Montserrat"/>
                <a:sym typeface="Montserrat"/>
              </a:rPr>
              <a:t> operational systems (e.g., sales, marketing, finance) into a unified format.</a:t>
            </a:r>
            <a:endParaRPr sz="1300">
              <a:solidFill>
                <a:srgbClr val="0C351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300">
                <a:solidFill>
                  <a:srgbClr val="0C3512"/>
                </a:solidFill>
                <a:latin typeface="Montserrat"/>
                <a:ea typeface="Montserrat"/>
                <a:cs typeface="Montserrat"/>
                <a:sym typeface="Montserrat"/>
              </a:rPr>
              <a:t>Historical Data Storage: Maintains historical records, allowing for trend analysis over time.</a:t>
            </a:r>
            <a:endParaRPr sz="1300">
              <a:solidFill>
                <a:srgbClr val="0C351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300">
                <a:solidFill>
                  <a:srgbClr val="0C3512"/>
                </a:solidFill>
                <a:latin typeface="Montserrat"/>
                <a:ea typeface="Montserrat"/>
                <a:cs typeface="Montserrat"/>
                <a:sym typeface="Montserrat"/>
              </a:rPr>
              <a:t>Optimized for Querying: Designed to handle complex queries and large-scale data analysis quickly.</a:t>
            </a:r>
            <a:endParaRPr sz="1300">
              <a:solidFill>
                <a:srgbClr val="0C351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300">
              <a:solidFill>
                <a:srgbClr val="0C351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36b418d8434_0_2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2" name="Google Shape;902;g36b418d8434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36b418d8434_0_2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3" name="Google Shape;913;g36b418d8434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33d3a2d5f4a_0_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4" name="Google Shape;924;g33d3a2d5f4a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36ae1846527_0_7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4" name="Google Shape;934;g36ae1846527_0_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33d3a2d5f4a_0_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8" name="Google Shape;948;g33d3a2d5f4a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36ae1846527_0_5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9" name="Google Shape;959;g36ae1846527_0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36ae1846527_0_5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0" name="Google Shape;970;g36ae1846527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36ae1846527_0_5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1" name="Google Shape;981;g36ae1846527_0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36ae1846527_0_5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2" name="Google Shape;992;g36ae1846527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36ae1846527_0_5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3" name="Google Shape;1003;g36ae1846527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2" name="Google Shape;23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36ae1846527_0_5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4" name="Google Shape;1014;g36ae1846527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36ae1846527_0_5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5" name="Google Shape;1025;g36ae1846527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6ae1846527_0_5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6" name="Google Shape;1036;g36ae1846527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36ae1846527_0_5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7" name="Google Shape;1047;g36ae1846527_0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33e763b7330_12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8" name="Google Shape;1058;g33e763b7330_1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5" name="Google Shape;106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0" name="Google Shape;2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419e2a0e06_0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9" name="Google Shape;269;g3419e2a0e06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3d3a2d5f4a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7" name="Google Shape;287;g33d3a2d5f4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3" name="Google Shape;32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_Blank">
  <p:cSld name="4_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>
            <a:spLocks noGrp="1"/>
          </p:cNvSpPr>
          <p:nvPr>
            <p:ph type="pic" idx="2"/>
          </p:nvPr>
        </p:nvSpPr>
        <p:spPr>
          <a:xfrm>
            <a:off x="0" y="-1"/>
            <a:ext cx="19477038" cy="10972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Title Slide">
  <p:cSld name="25_Title Slid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0"/>
          <p:cNvSpPr>
            <a:spLocks noGrp="1"/>
          </p:cNvSpPr>
          <p:nvPr>
            <p:ph type="pic" idx="2"/>
          </p:nvPr>
        </p:nvSpPr>
        <p:spPr>
          <a:xfrm>
            <a:off x="4876397" y="7303838"/>
            <a:ext cx="4862122" cy="366896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8" name="Google Shape;48;p40"/>
          <p:cNvSpPr>
            <a:spLocks noGrp="1"/>
          </p:cNvSpPr>
          <p:nvPr>
            <p:ph type="pic" idx="3"/>
          </p:nvPr>
        </p:nvSpPr>
        <p:spPr>
          <a:xfrm>
            <a:off x="0" y="1"/>
            <a:ext cx="4862122" cy="370706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9" name="Google Shape;49;p40"/>
          <p:cNvSpPr>
            <a:spLocks noGrp="1"/>
          </p:cNvSpPr>
          <p:nvPr>
            <p:ph type="pic" idx="4"/>
          </p:nvPr>
        </p:nvSpPr>
        <p:spPr>
          <a:xfrm>
            <a:off x="9738518" y="1"/>
            <a:ext cx="4862122" cy="370706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0" name="Google Shape;50;p40"/>
          <p:cNvSpPr>
            <a:spLocks noGrp="1"/>
          </p:cNvSpPr>
          <p:nvPr>
            <p:ph type="pic" idx="5"/>
          </p:nvPr>
        </p:nvSpPr>
        <p:spPr>
          <a:xfrm>
            <a:off x="14614916" y="7303838"/>
            <a:ext cx="4862122" cy="366896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Title Slide">
  <p:cSld name="26_Title Slid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1"/>
          <p:cNvSpPr>
            <a:spLocks noGrp="1"/>
          </p:cNvSpPr>
          <p:nvPr>
            <p:ph type="pic" idx="2"/>
          </p:nvPr>
        </p:nvSpPr>
        <p:spPr>
          <a:xfrm>
            <a:off x="8661400" y="2209800"/>
            <a:ext cx="9000993" cy="6553200"/>
          </a:xfrm>
          <a:prstGeom prst="rect">
            <a:avLst/>
          </a:prstGeom>
          <a:solidFill>
            <a:srgbClr val="F2F2F2">
              <a:alpha val="43921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Blank">
  <p:cSld name="3_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3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43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43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" name="Google Shape;58;p43"/>
          <p:cNvSpPr>
            <a:spLocks noGrp="1"/>
          </p:cNvSpPr>
          <p:nvPr>
            <p:ph type="pic" idx="2"/>
          </p:nvPr>
        </p:nvSpPr>
        <p:spPr>
          <a:xfrm>
            <a:off x="6699501" y="2447383"/>
            <a:ext cx="6078036" cy="607803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Title Slide">
  <p:cSld name="29_Title Slid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4"/>
          <p:cNvSpPr>
            <a:spLocks noGrp="1"/>
          </p:cNvSpPr>
          <p:nvPr>
            <p:ph type="pic" idx="2"/>
          </p:nvPr>
        </p:nvSpPr>
        <p:spPr>
          <a:xfrm>
            <a:off x="2073942" y="3420642"/>
            <a:ext cx="4967052" cy="294094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1" name="Google Shape;61;p44"/>
          <p:cNvSpPr>
            <a:spLocks noGrp="1"/>
          </p:cNvSpPr>
          <p:nvPr>
            <p:ph type="pic" idx="3"/>
          </p:nvPr>
        </p:nvSpPr>
        <p:spPr>
          <a:xfrm>
            <a:off x="7254995" y="3420642"/>
            <a:ext cx="4967052" cy="294094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2" name="Google Shape;62;p44"/>
          <p:cNvSpPr>
            <a:spLocks noGrp="1"/>
          </p:cNvSpPr>
          <p:nvPr>
            <p:ph type="pic" idx="4"/>
          </p:nvPr>
        </p:nvSpPr>
        <p:spPr>
          <a:xfrm>
            <a:off x="12436045" y="3420642"/>
            <a:ext cx="4967052" cy="294094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Blank">
  <p:cSld name="5_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5"/>
          <p:cNvSpPr>
            <a:spLocks noGrp="1"/>
          </p:cNvSpPr>
          <p:nvPr>
            <p:ph type="pic" idx="2"/>
          </p:nvPr>
        </p:nvSpPr>
        <p:spPr>
          <a:xfrm>
            <a:off x="12966398" y="1346213"/>
            <a:ext cx="1474838" cy="147483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5" name="Google Shape;65;p45"/>
          <p:cNvSpPr>
            <a:spLocks noGrp="1"/>
          </p:cNvSpPr>
          <p:nvPr>
            <p:ph type="pic" idx="3"/>
          </p:nvPr>
        </p:nvSpPr>
        <p:spPr>
          <a:xfrm>
            <a:off x="13154063" y="6405143"/>
            <a:ext cx="1474838" cy="147483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6" name="Google Shape;66;p4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4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4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Blank">
  <p:cSld name="6_Blank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4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" name="Google Shape;73;p46"/>
          <p:cNvSpPr>
            <a:spLocks noGrp="1"/>
          </p:cNvSpPr>
          <p:nvPr>
            <p:ph type="pic" idx="2"/>
          </p:nvPr>
        </p:nvSpPr>
        <p:spPr>
          <a:xfrm>
            <a:off x="1973523" y="3121002"/>
            <a:ext cx="7823990" cy="628166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_Blank">
  <p:cSld name="4_Blank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9"/>
          <p:cNvSpPr>
            <a:spLocks noGrp="1"/>
          </p:cNvSpPr>
          <p:nvPr>
            <p:ph type="pic" idx="2"/>
          </p:nvPr>
        </p:nvSpPr>
        <p:spPr>
          <a:xfrm>
            <a:off x="0" y="-1"/>
            <a:ext cx="19477038" cy="10972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gradFill>
          <a:gsLst>
            <a:gs pos="0">
              <a:srgbClr val="2E3252"/>
            </a:gs>
            <a:gs pos="2000">
              <a:srgbClr val="2E3252"/>
            </a:gs>
            <a:gs pos="100000">
              <a:srgbClr val="16182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13406" y="3549458"/>
            <a:ext cx="3600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82406" y="1121258"/>
            <a:ext cx="36000" cy="2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7_Title Slide">
  <p:cSld name="27_Title Slid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8"/>
          <p:cNvSpPr txBox="1"/>
          <p:nvPr/>
        </p:nvSpPr>
        <p:spPr>
          <a:xfrm flipH="1">
            <a:off x="17971062" y="9953375"/>
            <a:ext cx="151581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 sz="2800" b="0" i="0" u="none" strike="noStrike" cap="none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‹#›</a:t>
            </a:fld>
            <a:endParaRPr sz="87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88" name="Google Shape;88;p48"/>
          <p:cNvGrpSpPr/>
          <p:nvPr/>
        </p:nvGrpSpPr>
        <p:grpSpPr>
          <a:xfrm>
            <a:off x="1" y="8702817"/>
            <a:ext cx="1807516" cy="2269982"/>
            <a:chOff x="-2861" y="5931257"/>
            <a:chExt cx="4014423" cy="5041543"/>
          </a:xfrm>
        </p:grpSpPr>
        <p:sp>
          <p:nvSpPr>
            <p:cNvPr id="89" name="Google Shape;89;p48"/>
            <p:cNvSpPr/>
            <p:nvPr/>
          </p:nvSpPr>
          <p:spPr>
            <a:xfrm>
              <a:off x="-2861" y="7093454"/>
              <a:ext cx="4014423" cy="3879346"/>
            </a:xfrm>
            <a:custGeom>
              <a:avLst/>
              <a:gdLst/>
              <a:ahLst/>
              <a:cxnLst/>
              <a:rect l="l" t="t" r="r" b="b"/>
              <a:pathLst>
                <a:path w="4152900" h="3981450" extrusionOk="0">
                  <a:moveTo>
                    <a:pt x="0" y="0"/>
                  </a:moveTo>
                  <a:cubicBezTo>
                    <a:pt x="762000" y="1189072"/>
                    <a:pt x="2584450" y="1190447"/>
                    <a:pt x="3200400" y="1720566"/>
                  </a:cubicBezTo>
                  <a:cubicBezTo>
                    <a:pt x="3816350" y="2250685"/>
                    <a:pt x="3971925" y="2641175"/>
                    <a:pt x="4152900" y="3981450"/>
                  </a:cubicBezTo>
                  <a:lnTo>
                    <a:pt x="0" y="398145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181B2C">
                    <a:alpha val="1960"/>
                  </a:srgbClr>
                </a:gs>
                <a:gs pos="55000">
                  <a:srgbClr val="B0DC70">
                    <a:alpha val="32156"/>
                  </a:srgbClr>
                </a:gs>
                <a:gs pos="100000">
                  <a:srgbClr val="11815C">
                    <a:alpha val="3137"/>
                  </a:srgbClr>
                </a:gs>
              </a:gsLst>
              <a:lin ang="18000000" scaled="0"/>
            </a:gradFill>
            <a:ln>
              <a:noFill/>
            </a:ln>
          </p:spPr>
          <p:txBody>
            <a:bodyPr spcFirstLastPara="1" wrap="square"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48"/>
            <p:cNvSpPr/>
            <p:nvPr/>
          </p:nvSpPr>
          <p:spPr>
            <a:xfrm>
              <a:off x="0" y="5931257"/>
              <a:ext cx="1189942" cy="2524513"/>
            </a:xfrm>
            <a:custGeom>
              <a:avLst/>
              <a:gdLst/>
              <a:ahLst/>
              <a:cxnLst/>
              <a:rect l="l" t="t" r="r" b="b"/>
              <a:pathLst>
                <a:path w="1189942" h="2524513" extrusionOk="0">
                  <a:moveTo>
                    <a:pt x="0" y="0"/>
                  </a:moveTo>
                  <a:lnTo>
                    <a:pt x="175601" y="17702"/>
                  </a:lnTo>
                  <a:cubicBezTo>
                    <a:pt x="754484" y="136158"/>
                    <a:pt x="1189942" y="648354"/>
                    <a:pt x="1189942" y="1262256"/>
                  </a:cubicBezTo>
                  <a:cubicBezTo>
                    <a:pt x="1189942" y="1876159"/>
                    <a:pt x="754484" y="2388354"/>
                    <a:pt x="175601" y="2506811"/>
                  </a:cubicBezTo>
                  <a:lnTo>
                    <a:pt x="0" y="252451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00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270000" dist="622300" dir="2700000" algn="tl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" name="Google Shape;91;p48"/>
          <p:cNvGrpSpPr/>
          <p:nvPr/>
        </p:nvGrpSpPr>
        <p:grpSpPr>
          <a:xfrm>
            <a:off x="16609630" y="3"/>
            <a:ext cx="2881528" cy="3297792"/>
            <a:chOff x="13922478" y="2"/>
            <a:chExt cx="5568680" cy="6373129"/>
          </a:xfrm>
        </p:grpSpPr>
        <p:sp>
          <p:nvSpPr>
            <p:cNvPr id="92" name="Google Shape;92;p48"/>
            <p:cNvSpPr/>
            <p:nvPr/>
          </p:nvSpPr>
          <p:spPr>
            <a:xfrm>
              <a:off x="13922478" y="2"/>
              <a:ext cx="5558654" cy="4717968"/>
            </a:xfrm>
            <a:custGeom>
              <a:avLst/>
              <a:gdLst/>
              <a:ahLst/>
              <a:cxnLst/>
              <a:rect l="l" t="t" r="r" b="b"/>
              <a:pathLst>
                <a:path w="6005764" h="6318150" extrusionOk="0">
                  <a:moveTo>
                    <a:pt x="0" y="0"/>
                  </a:moveTo>
                  <a:cubicBezTo>
                    <a:pt x="66174" y="1417720"/>
                    <a:pt x="1978305" y="1115651"/>
                    <a:pt x="2502569" y="1925053"/>
                  </a:cubicBezTo>
                  <a:cubicBezTo>
                    <a:pt x="3026834" y="2734456"/>
                    <a:pt x="2714790" y="3661059"/>
                    <a:pt x="3145587" y="4856415"/>
                  </a:cubicBezTo>
                  <a:cubicBezTo>
                    <a:pt x="3576384" y="6051771"/>
                    <a:pt x="4643187" y="6477001"/>
                    <a:pt x="6001753" y="6266448"/>
                  </a:cubicBezTo>
                  <a:lnTo>
                    <a:pt x="6005764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181B2C">
                    <a:alpha val="23921"/>
                  </a:srgbClr>
                </a:gs>
                <a:gs pos="55000">
                  <a:srgbClr val="B0DC70">
                    <a:alpha val="43137"/>
                  </a:srgbClr>
                </a:gs>
                <a:gs pos="100000">
                  <a:srgbClr val="11815C">
                    <a:alpha val="40000"/>
                  </a:srgbClr>
                </a:gs>
              </a:gsLst>
              <a:lin ang="9000000" scaled="0"/>
            </a:gradFill>
            <a:ln>
              <a:noFill/>
            </a:ln>
          </p:spPr>
          <p:txBody>
            <a:bodyPr spcFirstLastPara="1" wrap="square"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48"/>
            <p:cNvSpPr/>
            <p:nvPr/>
          </p:nvSpPr>
          <p:spPr>
            <a:xfrm>
              <a:off x="17828114" y="1072550"/>
              <a:ext cx="1663044" cy="5300581"/>
            </a:xfrm>
            <a:custGeom>
              <a:avLst/>
              <a:gdLst/>
              <a:ahLst/>
              <a:cxnLst/>
              <a:rect l="l" t="t" r="r" b="b"/>
              <a:pathLst>
                <a:path w="2541212" h="6914404" extrusionOk="0">
                  <a:moveTo>
                    <a:pt x="2517149" y="8277"/>
                  </a:moveTo>
                  <a:cubicBezTo>
                    <a:pt x="614154" y="-124071"/>
                    <a:pt x="1321009" y="1362832"/>
                    <a:pt x="907925" y="2184990"/>
                  </a:cubicBezTo>
                  <a:cubicBezTo>
                    <a:pt x="494841" y="3007148"/>
                    <a:pt x="-166896" y="3508464"/>
                    <a:pt x="38643" y="4941225"/>
                  </a:cubicBezTo>
                  <a:cubicBezTo>
                    <a:pt x="358482" y="6183486"/>
                    <a:pt x="1573672" y="6806120"/>
                    <a:pt x="2541212" y="6914404"/>
                  </a:cubicBezTo>
                  <a:lnTo>
                    <a:pt x="2517149" y="8277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00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solidFill>
          <a:schemeClr val="accent3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13406" y="3549458"/>
            <a:ext cx="3600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82406" y="1121258"/>
            <a:ext cx="36000" cy="2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Title Slide">
  <p:cSld name="30_Title Slid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9"/>
          <p:cNvSpPr>
            <a:spLocks noGrp="1"/>
          </p:cNvSpPr>
          <p:nvPr>
            <p:ph type="pic" idx="2"/>
          </p:nvPr>
        </p:nvSpPr>
        <p:spPr>
          <a:xfrm>
            <a:off x="9738519" y="1"/>
            <a:ext cx="7838721" cy="678425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Blank">
  <p:cSld name="7_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0"/>
          <p:cNvSpPr>
            <a:spLocks noGrp="1"/>
          </p:cNvSpPr>
          <p:nvPr>
            <p:ph type="pic" idx="2"/>
          </p:nvPr>
        </p:nvSpPr>
        <p:spPr>
          <a:xfrm>
            <a:off x="4637469" y="0"/>
            <a:ext cx="10173528" cy="8553309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50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50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5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4_Title Slide">
  <p:cSld name="24_Title Slide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Title Slide">
  <p:cSld name="18_Title Slide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2"/>
          <p:cNvSpPr/>
          <p:nvPr/>
        </p:nvSpPr>
        <p:spPr>
          <a:xfrm>
            <a:off x="1366019" y="5646059"/>
            <a:ext cx="16745000" cy="5326742"/>
          </a:xfrm>
          <a:prstGeom prst="round2SameRect">
            <a:avLst>
              <a:gd name="adj1" fmla="val 4610"/>
              <a:gd name="adj2" fmla="val 0"/>
            </a:avLst>
          </a:prstGeom>
          <a:gradFill>
            <a:gsLst>
              <a:gs pos="0">
                <a:schemeClr val="accent5"/>
              </a:gs>
              <a:gs pos="9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52"/>
          <p:cNvSpPr>
            <a:spLocks noGrp="1"/>
          </p:cNvSpPr>
          <p:nvPr>
            <p:ph type="pic" idx="2"/>
          </p:nvPr>
        </p:nvSpPr>
        <p:spPr>
          <a:xfrm>
            <a:off x="2213292" y="3742329"/>
            <a:ext cx="5973888" cy="5090984"/>
          </a:xfrm>
          <a:prstGeom prst="roundRect">
            <a:avLst>
              <a:gd name="adj" fmla="val 3552"/>
            </a:avLst>
          </a:prstGeom>
          <a:solidFill>
            <a:srgbClr val="F2F2F2"/>
          </a:solidFill>
          <a:ln>
            <a:noFill/>
          </a:ln>
          <a:effectLst>
            <a:outerShdw blurRad="1270000" dist="1460500" dir="5400000" sx="90000" sy="90000" algn="t" rotWithShape="0">
              <a:srgbClr val="000000">
                <a:alpha val="40000"/>
              </a:srgbClr>
            </a:outerShdw>
          </a:effectLst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Title Slide">
  <p:cSld name="21_Title Slide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3"/>
          <p:cNvSpPr>
            <a:spLocks noGrp="1"/>
          </p:cNvSpPr>
          <p:nvPr>
            <p:ph type="pic" idx="2"/>
          </p:nvPr>
        </p:nvSpPr>
        <p:spPr>
          <a:xfrm>
            <a:off x="8752986" y="2193496"/>
            <a:ext cx="3900029" cy="6585808"/>
          </a:xfrm>
          <a:prstGeom prst="round2SameRect">
            <a:avLst>
              <a:gd name="adj1" fmla="val 1036"/>
              <a:gd name="adj2" fmla="val 0"/>
            </a:avLst>
          </a:prstGeom>
          <a:solidFill>
            <a:srgbClr val="F2F2F2"/>
          </a:solidFill>
          <a:ln>
            <a:noFill/>
          </a:ln>
          <a:effectLst>
            <a:outerShdw blurRad="1270000" dist="1460500" dir="5400000" sx="90000" sy="90000" algn="t" rotWithShape="0">
              <a:srgbClr val="000000">
                <a:alpha val="40000"/>
              </a:srgbClr>
            </a:outerShdw>
          </a:effectLst>
        </p:spPr>
      </p:sp>
      <p:sp>
        <p:nvSpPr>
          <p:cNvPr id="107" name="Google Shape;107;p53"/>
          <p:cNvSpPr>
            <a:spLocks noGrp="1"/>
          </p:cNvSpPr>
          <p:nvPr>
            <p:ph type="pic" idx="3"/>
          </p:nvPr>
        </p:nvSpPr>
        <p:spPr>
          <a:xfrm>
            <a:off x="13201422" y="2193496"/>
            <a:ext cx="3900029" cy="6585808"/>
          </a:xfrm>
          <a:prstGeom prst="round2SameRect">
            <a:avLst>
              <a:gd name="adj1" fmla="val 1036"/>
              <a:gd name="adj2" fmla="val 0"/>
            </a:avLst>
          </a:prstGeom>
          <a:solidFill>
            <a:srgbClr val="F2F2F2"/>
          </a:solidFill>
          <a:ln>
            <a:noFill/>
          </a:ln>
          <a:effectLst>
            <a:outerShdw blurRad="1270000" dist="1460500" dir="5400000" sx="90000" sy="90000" algn="t" rotWithShape="0">
              <a:srgbClr val="000000">
                <a:alpha val="40000"/>
              </a:srgbClr>
            </a:outerShdw>
          </a:effectLst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Title Slide">
  <p:cSld name="23_Title Slid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4"/>
          <p:cNvSpPr>
            <a:spLocks noGrp="1"/>
          </p:cNvSpPr>
          <p:nvPr>
            <p:ph type="pic" idx="2"/>
          </p:nvPr>
        </p:nvSpPr>
        <p:spPr>
          <a:xfrm>
            <a:off x="8915400" y="0"/>
            <a:ext cx="3520546" cy="5486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0" name="Google Shape;110;p54"/>
          <p:cNvSpPr>
            <a:spLocks noGrp="1"/>
          </p:cNvSpPr>
          <p:nvPr>
            <p:ph type="pic" idx="3"/>
          </p:nvPr>
        </p:nvSpPr>
        <p:spPr>
          <a:xfrm>
            <a:off x="12435946" y="5486400"/>
            <a:ext cx="3520546" cy="5486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1" name="Google Shape;111;p54"/>
          <p:cNvSpPr>
            <a:spLocks noGrp="1"/>
          </p:cNvSpPr>
          <p:nvPr>
            <p:ph type="pic" idx="4"/>
          </p:nvPr>
        </p:nvSpPr>
        <p:spPr>
          <a:xfrm>
            <a:off x="15956492" y="0"/>
            <a:ext cx="3520546" cy="5486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Title Slide">
  <p:cSld name="25_Title Slide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5"/>
          <p:cNvSpPr>
            <a:spLocks noGrp="1"/>
          </p:cNvSpPr>
          <p:nvPr>
            <p:ph type="pic" idx="2"/>
          </p:nvPr>
        </p:nvSpPr>
        <p:spPr>
          <a:xfrm>
            <a:off x="4876397" y="7303838"/>
            <a:ext cx="4862122" cy="366896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4" name="Google Shape;114;p55"/>
          <p:cNvSpPr>
            <a:spLocks noGrp="1"/>
          </p:cNvSpPr>
          <p:nvPr>
            <p:ph type="pic" idx="3"/>
          </p:nvPr>
        </p:nvSpPr>
        <p:spPr>
          <a:xfrm>
            <a:off x="0" y="1"/>
            <a:ext cx="4862122" cy="370706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5" name="Google Shape;115;p55"/>
          <p:cNvSpPr>
            <a:spLocks noGrp="1"/>
          </p:cNvSpPr>
          <p:nvPr>
            <p:ph type="pic" idx="4"/>
          </p:nvPr>
        </p:nvSpPr>
        <p:spPr>
          <a:xfrm>
            <a:off x="9738518" y="1"/>
            <a:ext cx="4862122" cy="370706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6" name="Google Shape;116;p55"/>
          <p:cNvSpPr>
            <a:spLocks noGrp="1"/>
          </p:cNvSpPr>
          <p:nvPr>
            <p:ph type="pic" idx="5"/>
          </p:nvPr>
        </p:nvSpPr>
        <p:spPr>
          <a:xfrm>
            <a:off x="14614916" y="7303838"/>
            <a:ext cx="4862122" cy="366896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Title Slide">
  <p:cSld name="26_Title Slide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6"/>
          <p:cNvSpPr>
            <a:spLocks noGrp="1"/>
          </p:cNvSpPr>
          <p:nvPr>
            <p:ph type="pic" idx="2"/>
          </p:nvPr>
        </p:nvSpPr>
        <p:spPr>
          <a:xfrm>
            <a:off x="8661400" y="2209800"/>
            <a:ext cx="9000993" cy="6553200"/>
          </a:xfrm>
          <a:prstGeom prst="rect">
            <a:avLst/>
          </a:prstGeom>
          <a:solidFill>
            <a:srgbClr val="F2F2F2">
              <a:alpha val="43921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Blank">
  <p:cSld name="3_Blank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8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58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5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4" name="Google Shape;124;p58"/>
          <p:cNvSpPr>
            <a:spLocks noGrp="1"/>
          </p:cNvSpPr>
          <p:nvPr>
            <p:ph type="pic" idx="2"/>
          </p:nvPr>
        </p:nvSpPr>
        <p:spPr>
          <a:xfrm>
            <a:off x="6699501" y="2447383"/>
            <a:ext cx="6068634" cy="606863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Title Slide">
  <p:cSld name="30_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3"/>
          <p:cNvSpPr>
            <a:spLocks noGrp="1"/>
          </p:cNvSpPr>
          <p:nvPr>
            <p:ph type="pic" idx="2"/>
          </p:nvPr>
        </p:nvSpPr>
        <p:spPr>
          <a:xfrm>
            <a:off x="9738519" y="1"/>
            <a:ext cx="7838721" cy="678425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Title Slide">
  <p:cSld name="29_Title Slide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9"/>
          <p:cNvSpPr>
            <a:spLocks noGrp="1"/>
          </p:cNvSpPr>
          <p:nvPr>
            <p:ph type="pic" idx="2"/>
          </p:nvPr>
        </p:nvSpPr>
        <p:spPr>
          <a:xfrm>
            <a:off x="2073942" y="3420642"/>
            <a:ext cx="4967052" cy="294094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7" name="Google Shape;127;p59"/>
          <p:cNvSpPr>
            <a:spLocks noGrp="1"/>
          </p:cNvSpPr>
          <p:nvPr>
            <p:ph type="pic" idx="3"/>
          </p:nvPr>
        </p:nvSpPr>
        <p:spPr>
          <a:xfrm>
            <a:off x="7254995" y="3420642"/>
            <a:ext cx="4967052" cy="294094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8" name="Google Shape;128;p59"/>
          <p:cNvSpPr>
            <a:spLocks noGrp="1"/>
          </p:cNvSpPr>
          <p:nvPr>
            <p:ph type="pic" idx="4"/>
          </p:nvPr>
        </p:nvSpPr>
        <p:spPr>
          <a:xfrm>
            <a:off x="12436045" y="3420642"/>
            <a:ext cx="4967052" cy="294094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Blank">
  <p:cSld name="5_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0"/>
          <p:cNvSpPr>
            <a:spLocks noGrp="1"/>
          </p:cNvSpPr>
          <p:nvPr>
            <p:ph type="pic" idx="2"/>
          </p:nvPr>
        </p:nvSpPr>
        <p:spPr>
          <a:xfrm>
            <a:off x="12966398" y="1346213"/>
            <a:ext cx="1472557" cy="147255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1" name="Google Shape;131;p60"/>
          <p:cNvSpPr>
            <a:spLocks noGrp="1"/>
          </p:cNvSpPr>
          <p:nvPr>
            <p:ph type="pic" idx="3"/>
          </p:nvPr>
        </p:nvSpPr>
        <p:spPr>
          <a:xfrm>
            <a:off x="13154063" y="6405143"/>
            <a:ext cx="1472557" cy="147255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2" name="Google Shape;132;p60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Google Shape;133;p60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4" name="Google Shape;134;p6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Blank">
  <p:cSld name="6_Blank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1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61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8" name="Google Shape;138;p6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" name="Google Shape;139;p61"/>
          <p:cNvSpPr>
            <a:spLocks noGrp="1"/>
          </p:cNvSpPr>
          <p:nvPr>
            <p:ph type="pic" idx="2"/>
          </p:nvPr>
        </p:nvSpPr>
        <p:spPr>
          <a:xfrm>
            <a:off x="1973523" y="3121002"/>
            <a:ext cx="7823990" cy="628166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Blank">
  <p:cSld name="7_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4"/>
          <p:cNvSpPr>
            <a:spLocks noGrp="1"/>
          </p:cNvSpPr>
          <p:nvPr>
            <p:ph type="pic" idx="2"/>
          </p:nvPr>
        </p:nvSpPr>
        <p:spPr>
          <a:xfrm>
            <a:off x="4637469" y="0"/>
            <a:ext cx="10173528" cy="8553309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3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3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7_Title Slide">
  <p:cSld name="27_Title 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5"/>
          <p:cNvSpPr txBox="1"/>
          <p:nvPr/>
        </p:nvSpPr>
        <p:spPr>
          <a:xfrm flipH="1">
            <a:off x="17971062" y="9953375"/>
            <a:ext cx="151581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 sz="2800" b="0" i="0" u="none" strike="noStrike" cap="none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‹#›</a:t>
            </a:fld>
            <a:endParaRPr sz="88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29" name="Google Shape;29;p35"/>
          <p:cNvGrpSpPr/>
          <p:nvPr/>
        </p:nvGrpSpPr>
        <p:grpSpPr>
          <a:xfrm>
            <a:off x="1" y="8702817"/>
            <a:ext cx="1807516" cy="2269982"/>
            <a:chOff x="-2861" y="5931257"/>
            <a:chExt cx="4014423" cy="5041543"/>
          </a:xfrm>
        </p:grpSpPr>
        <p:sp>
          <p:nvSpPr>
            <p:cNvPr id="30" name="Google Shape;30;p35"/>
            <p:cNvSpPr/>
            <p:nvPr/>
          </p:nvSpPr>
          <p:spPr>
            <a:xfrm>
              <a:off x="-2861" y="7093454"/>
              <a:ext cx="4014423" cy="3879346"/>
            </a:xfrm>
            <a:custGeom>
              <a:avLst/>
              <a:gdLst/>
              <a:ahLst/>
              <a:cxnLst/>
              <a:rect l="l" t="t" r="r" b="b"/>
              <a:pathLst>
                <a:path w="4152900" h="3981450" extrusionOk="0">
                  <a:moveTo>
                    <a:pt x="0" y="0"/>
                  </a:moveTo>
                  <a:cubicBezTo>
                    <a:pt x="762000" y="1189072"/>
                    <a:pt x="2584450" y="1190447"/>
                    <a:pt x="3200400" y="1720566"/>
                  </a:cubicBezTo>
                  <a:cubicBezTo>
                    <a:pt x="3816350" y="2250685"/>
                    <a:pt x="3971925" y="2641175"/>
                    <a:pt x="4152900" y="3981450"/>
                  </a:cubicBezTo>
                  <a:lnTo>
                    <a:pt x="0" y="398145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181B2C">
                    <a:alpha val="1960"/>
                  </a:srgbClr>
                </a:gs>
                <a:gs pos="55000">
                  <a:srgbClr val="B0DC70">
                    <a:alpha val="32156"/>
                  </a:srgbClr>
                </a:gs>
                <a:gs pos="100000">
                  <a:srgbClr val="11815C">
                    <a:alpha val="3137"/>
                  </a:srgbClr>
                </a:gs>
              </a:gsLst>
              <a:lin ang="18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35"/>
            <p:cNvSpPr/>
            <p:nvPr/>
          </p:nvSpPr>
          <p:spPr>
            <a:xfrm>
              <a:off x="0" y="5931257"/>
              <a:ext cx="1189942" cy="2524513"/>
            </a:xfrm>
            <a:custGeom>
              <a:avLst/>
              <a:gdLst/>
              <a:ahLst/>
              <a:cxnLst/>
              <a:rect l="l" t="t" r="r" b="b"/>
              <a:pathLst>
                <a:path w="1189942" h="2524513" extrusionOk="0">
                  <a:moveTo>
                    <a:pt x="0" y="0"/>
                  </a:moveTo>
                  <a:lnTo>
                    <a:pt x="175601" y="17702"/>
                  </a:lnTo>
                  <a:cubicBezTo>
                    <a:pt x="754484" y="136158"/>
                    <a:pt x="1189942" y="648354"/>
                    <a:pt x="1189942" y="1262256"/>
                  </a:cubicBezTo>
                  <a:cubicBezTo>
                    <a:pt x="1189942" y="1876159"/>
                    <a:pt x="754484" y="2388354"/>
                    <a:pt x="175601" y="2506811"/>
                  </a:cubicBezTo>
                  <a:lnTo>
                    <a:pt x="0" y="252451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00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270000" dist="622300" dir="2700000" algn="tl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" name="Google Shape;32;p35"/>
          <p:cNvGrpSpPr/>
          <p:nvPr/>
        </p:nvGrpSpPr>
        <p:grpSpPr>
          <a:xfrm>
            <a:off x="16609630" y="3"/>
            <a:ext cx="2881528" cy="3297792"/>
            <a:chOff x="13922478" y="2"/>
            <a:chExt cx="5568680" cy="6373129"/>
          </a:xfrm>
        </p:grpSpPr>
        <p:sp>
          <p:nvSpPr>
            <p:cNvPr id="33" name="Google Shape;33;p35"/>
            <p:cNvSpPr/>
            <p:nvPr/>
          </p:nvSpPr>
          <p:spPr>
            <a:xfrm>
              <a:off x="13922478" y="2"/>
              <a:ext cx="5558654" cy="4717968"/>
            </a:xfrm>
            <a:custGeom>
              <a:avLst/>
              <a:gdLst/>
              <a:ahLst/>
              <a:cxnLst/>
              <a:rect l="l" t="t" r="r" b="b"/>
              <a:pathLst>
                <a:path w="6005764" h="6318150" extrusionOk="0">
                  <a:moveTo>
                    <a:pt x="0" y="0"/>
                  </a:moveTo>
                  <a:cubicBezTo>
                    <a:pt x="66174" y="1417720"/>
                    <a:pt x="1978305" y="1115651"/>
                    <a:pt x="2502569" y="1925053"/>
                  </a:cubicBezTo>
                  <a:cubicBezTo>
                    <a:pt x="3026834" y="2734456"/>
                    <a:pt x="2714790" y="3661059"/>
                    <a:pt x="3145587" y="4856415"/>
                  </a:cubicBezTo>
                  <a:cubicBezTo>
                    <a:pt x="3576384" y="6051771"/>
                    <a:pt x="4643187" y="6477001"/>
                    <a:pt x="6001753" y="6266448"/>
                  </a:cubicBezTo>
                  <a:lnTo>
                    <a:pt x="6005764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181B2C">
                    <a:alpha val="23921"/>
                  </a:srgbClr>
                </a:gs>
                <a:gs pos="55000">
                  <a:srgbClr val="B0DC70">
                    <a:alpha val="43137"/>
                  </a:srgbClr>
                </a:gs>
                <a:gs pos="100000">
                  <a:srgbClr val="11815C">
                    <a:alpha val="40000"/>
                  </a:srgbClr>
                </a:gs>
              </a:gsLst>
              <a:lin ang="9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35"/>
            <p:cNvSpPr/>
            <p:nvPr/>
          </p:nvSpPr>
          <p:spPr>
            <a:xfrm>
              <a:off x="17828114" y="1072550"/>
              <a:ext cx="1663044" cy="5300581"/>
            </a:xfrm>
            <a:custGeom>
              <a:avLst/>
              <a:gdLst/>
              <a:ahLst/>
              <a:cxnLst/>
              <a:rect l="l" t="t" r="r" b="b"/>
              <a:pathLst>
                <a:path w="2541212" h="6914404" extrusionOk="0">
                  <a:moveTo>
                    <a:pt x="2517149" y="8277"/>
                  </a:moveTo>
                  <a:cubicBezTo>
                    <a:pt x="614154" y="-124071"/>
                    <a:pt x="1321009" y="1362832"/>
                    <a:pt x="907925" y="2184990"/>
                  </a:cubicBezTo>
                  <a:cubicBezTo>
                    <a:pt x="494841" y="3007148"/>
                    <a:pt x="-166896" y="3508464"/>
                    <a:pt x="38643" y="4941225"/>
                  </a:cubicBezTo>
                  <a:cubicBezTo>
                    <a:pt x="358482" y="6183486"/>
                    <a:pt x="1573672" y="6806120"/>
                    <a:pt x="2541212" y="6914404"/>
                  </a:cubicBezTo>
                  <a:lnTo>
                    <a:pt x="2517149" y="8277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00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4_Title Slide">
  <p:cSld name="24_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Title Slide">
  <p:cSld name="18_Title Slid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7"/>
          <p:cNvSpPr/>
          <p:nvPr/>
        </p:nvSpPr>
        <p:spPr>
          <a:xfrm>
            <a:off x="1366019" y="5646059"/>
            <a:ext cx="16745000" cy="5326742"/>
          </a:xfrm>
          <a:prstGeom prst="round2SameRect">
            <a:avLst>
              <a:gd name="adj1" fmla="val 4610"/>
              <a:gd name="adj2" fmla="val 0"/>
            </a:avLst>
          </a:prstGeom>
          <a:gradFill>
            <a:gsLst>
              <a:gs pos="0">
                <a:schemeClr val="accent5"/>
              </a:gs>
              <a:gs pos="9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37"/>
          <p:cNvSpPr>
            <a:spLocks noGrp="1"/>
          </p:cNvSpPr>
          <p:nvPr>
            <p:ph type="pic" idx="2"/>
          </p:nvPr>
        </p:nvSpPr>
        <p:spPr>
          <a:xfrm>
            <a:off x="2213292" y="3742329"/>
            <a:ext cx="5973888" cy="5090984"/>
          </a:xfrm>
          <a:prstGeom prst="roundRect">
            <a:avLst>
              <a:gd name="adj" fmla="val 3552"/>
            </a:avLst>
          </a:prstGeom>
          <a:solidFill>
            <a:srgbClr val="F2F2F2"/>
          </a:solidFill>
          <a:ln>
            <a:noFill/>
          </a:ln>
          <a:effectLst>
            <a:outerShdw blurRad="1270000" dist="1460500" dir="5400000" sx="90000" sy="90000" algn="t" rotWithShape="0">
              <a:srgbClr val="000000">
                <a:alpha val="40000"/>
              </a:srgbClr>
            </a:outerShdw>
          </a:effectLst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Title Slide">
  <p:cSld name="21_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8"/>
          <p:cNvSpPr>
            <a:spLocks noGrp="1"/>
          </p:cNvSpPr>
          <p:nvPr>
            <p:ph type="pic" idx="2"/>
          </p:nvPr>
        </p:nvSpPr>
        <p:spPr>
          <a:xfrm>
            <a:off x="8752986" y="2193496"/>
            <a:ext cx="3900029" cy="6585808"/>
          </a:xfrm>
          <a:prstGeom prst="round2SameRect">
            <a:avLst>
              <a:gd name="adj1" fmla="val 1036"/>
              <a:gd name="adj2" fmla="val 0"/>
            </a:avLst>
          </a:prstGeom>
          <a:solidFill>
            <a:srgbClr val="F2F2F2"/>
          </a:solidFill>
          <a:ln>
            <a:noFill/>
          </a:ln>
          <a:effectLst>
            <a:outerShdw blurRad="1270000" dist="1460500" dir="5400000" sx="90000" sy="90000" algn="t" rotWithShape="0">
              <a:srgbClr val="000000">
                <a:alpha val="40000"/>
              </a:srgbClr>
            </a:outerShdw>
          </a:effectLst>
        </p:spPr>
      </p:sp>
      <p:sp>
        <p:nvSpPr>
          <p:cNvPr id="41" name="Google Shape;41;p38"/>
          <p:cNvSpPr>
            <a:spLocks noGrp="1"/>
          </p:cNvSpPr>
          <p:nvPr>
            <p:ph type="pic" idx="3"/>
          </p:nvPr>
        </p:nvSpPr>
        <p:spPr>
          <a:xfrm>
            <a:off x="13201422" y="2193496"/>
            <a:ext cx="3900029" cy="6585808"/>
          </a:xfrm>
          <a:prstGeom prst="round2SameRect">
            <a:avLst>
              <a:gd name="adj1" fmla="val 1036"/>
              <a:gd name="adj2" fmla="val 0"/>
            </a:avLst>
          </a:prstGeom>
          <a:solidFill>
            <a:srgbClr val="F2F2F2"/>
          </a:solidFill>
          <a:ln>
            <a:noFill/>
          </a:ln>
          <a:effectLst>
            <a:outerShdw blurRad="1270000" dist="1460500" dir="5400000" sx="90000" sy="90000" algn="t" rotWithShape="0">
              <a:srgbClr val="000000">
                <a:alpha val="40000"/>
              </a:srgbClr>
            </a:outerShdw>
          </a:effectLst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Title Slide">
  <p:cSld name="23_Title Slid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9"/>
          <p:cNvSpPr>
            <a:spLocks noGrp="1"/>
          </p:cNvSpPr>
          <p:nvPr>
            <p:ph type="pic" idx="2"/>
          </p:nvPr>
        </p:nvSpPr>
        <p:spPr>
          <a:xfrm>
            <a:off x="8915400" y="0"/>
            <a:ext cx="3520546" cy="5486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4" name="Google Shape;44;p39"/>
          <p:cNvSpPr>
            <a:spLocks noGrp="1"/>
          </p:cNvSpPr>
          <p:nvPr>
            <p:ph type="pic" idx="3"/>
          </p:nvPr>
        </p:nvSpPr>
        <p:spPr>
          <a:xfrm>
            <a:off x="12435946" y="5486400"/>
            <a:ext cx="3520546" cy="5486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5" name="Google Shape;45;p39"/>
          <p:cNvSpPr>
            <a:spLocks noGrp="1"/>
          </p:cNvSpPr>
          <p:nvPr>
            <p:ph type="pic" idx="4"/>
          </p:nvPr>
        </p:nvSpPr>
        <p:spPr>
          <a:xfrm>
            <a:off x="15956492" y="0"/>
            <a:ext cx="3520546" cy="5486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/>
          <p:nvPr/>
        </p:nvSpPr>
        <p:spPr>
          <a:xfrm>
            <a:off x="1" y="9226102"/>
            <a:ext cx="1806511" cy="1741884"/>
          </a:xfrm>
          <a:custGeom>
            <a:avLst/>
            <a:gdLst/>
            <a:ahLst/>
            <a:cxnLst/>
            <a:rect l="l" t="t" r="r" b="b"/>
            <a:pathLst>
              <a:path w="4152900" h="3981450" extrusionOk="0">
                <a:moveTo>
                  <a:pt x="0" y="0"/>
                </a:moveTo>
                <a:cubicBezTo>
                  <a:pt x="762000" y="1189072"/>
                  <a:pt x="2584450" y="1190447"/>
                  <a:pt x="3200400" y="1720566"/>
                </a:cubicBezTo>
                <a:cubicBezTo>
                  <a:pt x="3816350" y="2250685"/>
                  <a:pt x="3971925" y="2641175"/>
                  <a:pt x="4152900" y="3981450"/>
                </a:cubicBezTo>
                <a:lnTo>
                  <a:pt x="0" y="39814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6"/>
          <p:cNvSpPr/>
          <p:nvPr/>
        </p:nvSpPr>
        <p:spPr>
          <a:xfrm>
            <a:off x="1289" y="8702817"/>
            <a:ext cx="535474" cy="1136031"/>
          </a:xfrm>
          <a:custGeom>
            <a:avLst/>
            <a:gdLst/>
            <a:ahLst/>
            <a:cxnLst/>
            <a:rect l="l" t="t" r="r" b="b"/>
            <a:pathLst>
              <a:path w="1189942" h="2524513" extrusionOk="0">
                <a:moveTo>
                  <a:pt x="0" y="0"/>
                </a:moveTo>
                <a:lnTo>
                  <a:pt x="175601" y="17702"/>
                </a:lnTo>
                <a:cubicBezTo>
                  <a:pt x="754484" y="136158"/>
                  <a:pt x="1189942" y="648354"/>
                  <a:pt x="1189942" y="1262256"/>
                </a:cubicBezTo>
                <a:cubicBezTo>
                  <a:pt x="1189942" y="1876159"/>
                  <a:pt x="754484" y="2388354"/>
                  <a:pt x="175601" y="2506811"/>
                </a:cubicBezTo>
                <a:lnTo>
                  <a:pt x="0" y="2524513"/>
                </a:lnTo>
                <a:close/>
              </a:path>
            </a:pathLst>
          </a:custGeom>
          <a:gradFill>
            <a:gsLst>
              <a:gs pos="0">
                <a:srgbClr val="0C604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  <a:effectLst>
            <a:outerShdw blurRad="1270000" dist="622300" dir="27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6"/>
          <p:cNvSpPr/>
          <p:nvPr/>
        </p:nvSpPr>
        <p:spPr>
          <a:xfrm>
            <a:off x="16609630" y="3"/>
            <a:ext cx="2882767" cy="2448283"/>
          </a:xfrm>
          <a:custGeom>
            <a:avLst/>
            <a:gdLst/>
            <a:ahLst/>
            <a:cxnLst/>
            <a:rect l="l" t="t" r="r" b="b"/>
            <a:pathLst>
              <a:path w="6005764" h="6318150" extrusionOk="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6"/>
          <p:cNvSpPr/>
          <p:nvPr/>
        </p:nvSpPr>
        <p:spPr>
          <a:xfrm>
            <a:off x="18630612" y="554996"/>
            <a:ext cx="857659" cy="2748476"/>
          </a:xfrm>
          <a:custGeom>
            <a:avLst/>
            <a:gdLst/>
            <a:ahLst/>
            <a:cxnLst/>
            <a:rect l="l" t="t" r="r" b="b"/>
            <a:pathLst>
              <a:path w="2541212" h="6914404" extrusionOk="0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0">
                <a:srgbClr val="0C604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Google Shape;14;p26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834975" y="671399"/>
            <a:ext cx="1475601" cy="14663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/>
          <p:nvPr/>
        </p:nvSpPr>
        <p:spPr>
          <a:xfrm flipH="1">
            <a:off x="17971062" y="9953375"/>
            <a:ext cx="151581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 sz="2800" b="0" i="0" u="none" strike="noStrike" cap="none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‹#›</a:t>
            </a:fld>
            <a:endParaRPr sz="87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76" name="Google Shape;76;p28"/>
          <p:cNvSpPr/>
          <p:nvPr/>
        </p:nvSpPr>
        <p:spPr>
          <a:xfrm>
            <a:off x="1" y="9226102"/>
            <a:ext cx="1806511" cy="1741884"/>
          </a:xfrm>
          <a:custGeom>
            <a:avLst/>
            <a:gdLst/>
            <a:ahLst/>
            <a:cxnLst/>
            <a:rect l="l" t="t" r="r" b="b"/>
            <a:pathLst>
              <a:path w="4152900" h="3981450" extrusionOk="0">
                <a:moveTo>
                  <a:pt x="0" y="0"/>
                </a:moveTo>
                <a:cubicBezTo>
                  <a:pt x="762000" y="1189072"/>
                  <a:pt x="2584450" y="1190447"/>
                  <a:pt x="3200400" y="1720566"/>
                </a:cubicBezTo>
                <a:cubicBezTo>
                  <a:pt x="3816350" y="2250685"/>
                  <a:pt x="3971925" y="2641175"/>
                  <a:pt x="4152900" y="3981450"/>
                </a:cubicBezTo>
                <a:lnTo>
                  <a:pt x="0" y="39814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8"/>
          <p:cNvSpPr/>
          <p:nvPr/>
        </p:nvSpPr>
        <p:spPr>
          <a:xfrm>
            <a:off x="1289" y="8702817"/>
            <a:ext cx="535474" cy="1136031"/>
          </a:xfrm>
          <a:custGeom>
            <a:avLst/>
            <a:gdLst/>
            <a:ahLst/>
            <a:cxnLst/>
            <a:rect l="l" t="t" r="r" b="b"/>
            <a:pathLst>
              <a:path w="1189942" h="2524513" extrusionOk="0">
                <a:moveTo>
                  <a:pt x="0" y="0"/>
                </a:moveTo>
                <a:lnTo>
                  <a:pt x="175601" y="17702"/>
                </a:lnTo>
                <a:cubicBezTo>
                  <a:pt x="754484" y="136158"/>
                  <a:pt x="1189942" y="648354"/>
                  <a:pt x="1189942" y="1262256"/>
                </a:cubicBezTo>
                <a:cubicBezTo>
                  <a:pt x="1189942" y="1876159"/>
                  <a:pt x="754484" y="2388354"/>
                  <a:pt x="175601" y="2506811"/>
                </a:cubicBezTo>
                <a:lnTo>
                  <a:pt x="0" y="2524513"/>
                </a:lnTo>
                <a:close/>
              </a:path>
            </a:pathLst>
          </a:custGeom>
          <a:gradFill>
            <a:gsLst>
              <a:gs pos="0">
                <a:srgbClr val="0C604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  <a:effectLst>
            <a:outerShdw blurRad="1270000" dist="622300" dir="27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28"/>
          <p:cNvSpPr/>
          <p:nvPr/>
        </p:nvSpPr>
        <p:spPr>
          <a:xfrm>
            <a:off x="16609630" y="3"/>
            <a:ext cx="2882767" cy="2448283"/>
          </a:xfrm>
          <a:custGeom>
            <a:avLst/>
            <a:gdLst/>
            <a:ahLst/>
            <a:cxnLst/>
            <a:rect l="l" t="t" r="r" b="b"/>
            <a:pathLst>
              <a:path w="6005764" h="6318150" extrusionOk="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28"/>
          <p:cNvSpPr/>
          <p:nvPr/>
        </p:nvSpPr>
        <p:spPr>
          <a:xfrm>
            <a:off x="18630612" y="554996"/>
            <a:ext cx="857659" cy="2748476"/>
          </a:xfrm>
          <a:custGeom>
            <a:avLst/>
            <a:gdLst/>
            <a:ahLst/>
            <a:cxnLst/>
            <a:rect l="l" t="t" r="r" b="b"/>
            <a:pathLst>
              <a:path w="2541212" h="6914404" extrusionOk="0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0">
                <a:srgbClr val="0C604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8"/>
          <p:cNvSpPr txBox="1"/>
          <p:nvPr/>
        </p:nvSpPr>
        <p:spPr>
          <a:xfrm>
            <a:off x="1230086" y="678449"/>
            <a:ext cx="27468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en-US" sz="2300" b="1" i="0" u="none" strike="noStrike" cap="none">
                <a:solidFill>
                  <a:srgbClr val="325D15"/>
                </a:solidFill>
                <a:latin typeface="Raleway"/>
                <a:ea typeface="Raleway"/>
                <a:cs typeface="Raleway"/>
                <a:sym typeface="Raleway"/>
              </a:rPr>
              <a:t>DataForge</a:t>
            </a:r>
            <a:endParaRPr sz="1500" b="1" i="0" u="none" strike="noStrike" cap="none">
              <a:solidFill>
                <a:srgbClr val="325D1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1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hyperlink" Target="https://www.existbi.com/blog/key-statistics-data-warehouse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ata-vault.com/data-warehouse-market-size/" TargetMode="Externa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"/>
          <p:cNvSpPr/>
          <p:nvPr/>
        </p:nvSpPr>
        <p:spPr>
          <a:xfrm>
            <a:off x="0" y="8702817"/>
            <a:ext cx="19477038" cy="2269983"/>
          </a:xfrm>
          <a:custGeom>
            <a:avLst/>
            <a:gdLst/>
            <a:ahLst/>
            <a:cxnLst/>
            <a:rect l="l" t="t" r="r" b="b"/>
            <a:pathLst>
              <a:path w="19477038" h="2269983" extrusionOk="0">
                <a:moveTo>
                  <a:pt x="3930832" y="35"/>
                </a:moveTo>
                <a:cubicBezTo>
                  <a:pt x="9314928" y="-9889"/>
                  <a:pt x="13626820" y="2124594"/>
                  <a:pt x="19477038" y="422999"/>
                </a:cubicBezTo>
                <a:lnTo>
                  <a:pt x="19477038" y="2269983"/>
                </a:lnTo>
                <a:lnTo>
                  <a:pt x="0" y="2269983"/>
                </a:lnTo>
                <a:lnTo>
                  <a:pt x="0" y="422999"/>
                </a:lnTo>
                <a:cubicBezTo>
                  <a:pt x="1388765" y="118814"/>
                  <a:pt x="2688349" y="2325"/>
                  <a:pt x="3930832" y="35"/>
                </a:cubicBezTo>
                <a:close/>
              </a:path>
            </a:pathLst>
          </a:custGeom>
          <a:solidFill>
            <a:schemeClr val="accent1">
              <a:alpha val="47058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5" name="Google Shape;145;p1"/>
          <p:cNvGrpSpPr/>
          <p:nvPr/>
        </p:nvGrpSpPr>
        <p:grpSpPr>
          <a:xfrm>
            <a:off x="4084563" y="4058957"/>
            <a:ext cx="11307900" cy="2854886"/>
            <a:chOff x="4084638" y="3962280"/>
            <a:chExt cx="11307900" cy="2854886"/>
          </a:xfrm>
        </p:grpSpPr>
        <p:sp>
          <p:nvSpPr>
            <p:cNvPr id="146" name="Google Shape;146;p1"/>
            <p:cNvSpPr txBox="1"/>
            <p:nvPr/>
          </p:nvSpPr>
          <p:spPr>
            <a:xfrm>
              <a:off x="4084638" y="3962280"/>
              <a:ext cx="11307900" cy="23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800"/>
                <a:buFont typeface="Arial"/>
                <a:buNone/>
              </a:pPr>
              <a:r>
                <a:rPr lang="en-US" sz="13800" b="0" i="0" u="none" strike="noStrike" cap="none">
                  <a:solidFill>
                    <a:srgbClr val="0C3512"/>
                  </a:solidFill>
                  <a:latin typeface="Raleway SemiBold"/>
                  <a:ea typeface="Raleway SemiBold"/>
                  <a:cs typeface="Raleway SemiBold"/>
                  <a:sym typeface="Raleway SemiBold"/>
                </a:rPr>
                <a:t>DataForge</a:t>
              </a:r>
              <a:endParaRPr sz="1400" b="0" i="0" u="none" strike="noStrike" cap="none">
                <a:solidFill>
                  <a:srgbClr val="0C351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"/>
            <p:cNvSpPr txBox="1"/>
            <p:nvPr/>
          </p:nvSpPr>
          <p:spPr>
            <a:xfrm>
              <a:off x="5379720" y="5986166"/>
              <a:ext cx="88545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>
                  <a:solidFill>
                    <a:srgbClr val="0C3512"/>
                  </a:solidFill>
                  <a:latin typeface="Raleway"/>
                  <a:ea typeface="Raleway"/>
                  <a:cs typeface="Raleway"/>
                  <a:sym typeface="Raleway"/>
                </a:rPr>
                <a:t>Automated Data Warehouse Schema Generator with AI-Driven Enhancements</a:t>
              </a:r>
              <a:endParaRPr sz="14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48" name="Google Shape;148;p1"/>
          <p:cNvSpPr/>
          <p:nvPr/>
        </p:nvSpPr>
        <p:spPr>
          <a:xfrm>
            <a:off x="1955800" y="3619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"/>
          <p:cNvSpPr txBox="1"/>
          <p:nvPr/>
        </p:nvSpPr>
        <p:spPr>
          <a:xfrm>
            <a:off x="5293738" y="1264800"/>
            <a:ext cx="8591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Ain Shams University</a:t>
            </a:r>
            <a:endParaRPr sz="24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Faculty of Computer and Information Sciences Information Systems Department</a:t>
            </a:r>
            <a:endParaRPr sz="2000" b="0" i="0" u="none" strike="noStrike" cap="none">
              <a:solidFill>
                <a:srgbClr val="0C351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150" name="Google Shape;150;p1" descr="A logo with birds on i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71875" y="666750"/>
            <a:ext cx="1475600" cy="14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"/>
          <p:cNvSpPr/>
          <p:nvPr/>
        </p:nvSpPr>
        <p:spPr>
          <a:xfrm flipH="1">
            <a:off x="-12" y="8702817"/>
            <a:ext cx="19477038" cy="2269983"/>
          </a:xfrm>
          <a:custGeom>
            <a:avLst/>
            <a:gdLst/>
            <a:ahLst/>
            <a:cxnLst/>
            <a:rect l="l" t="t" r="r" b="b"/>
            <a:pathLst>
              <a:path w="19477038" h="2269983" extrusionOk="0">
                <a:moveTo>
                  <a:pt x="3930832" y="35"/>
                </a:moveTo>
                <a:cubicBezTo>
                  <a:pt x="9314928" y="-9889"/>
                  <a:pt x="13626820" y="2124594"/>
                  <a:pt x="19477038" y="422999"/>
                </a:cubicBezTo>
                <a:lnTo>
                  <a:pt x="19477038" y="2269983"/>
                </a:lnTo>
                <a:lnTo>
                  <a:pt x="0" y="2269983"/>
                </a:lnTo>
                <a:lnTo>
                  <a:pt x="0" y="422999"/>
                </a:lnTo>
                <a:cubicBezTo>
                  <a:pt x="1388765" y="118814"/>
                  <a:pt x="2688349" y="2325"/>
                  <a:pt x="3930832" y="3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4975" y="671399"/>
            <a:ext cx="1475601" cy="146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3"/>
          <p:cNvSpPr txBox="1"/>
          <p:nvPr/>
        </p:nvSpPr>
        <p:spPr>
          <a:xfrm>
            <a:off x="4590925" y="1154599"/>
            <a:ext cx="9932100" cy="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System Architecture</a:t>
            </a:r>
            <a:endParaRPr sz="14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9" name="Google Shape;339;p13"/>
          <p:cNvSpPr txBox="1"/>
          <p:nvPr/>
        </p:nvSpPr>
        <p:spPr>
          <a:xfrm>
            <a:off x="8369275" y="1906088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40" name="Google Shape;340;p13"/>
          <p:cNvSpPr txBox="1"/>
          <p:nvPr/>
        </p:nvSpPr>
        <p:spPr>
          <a:xfrm flipH="1">
            <a:off x="17970974" y="9953375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6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341" name="Google Shape;34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48050" y="2560525"/>
            <a:ext cx="20148874" cy="7189574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13"/>
          <p:cNvSpPr txBox="1"/>
          <p:nvPr/>
        </p:nvSpPr>
        <p:spPr>
          <a:xfrm>
            <a:off x="4432100" y="5455075"/>
            <a:ext cx="1395600" cy="369300"/>
          </a:xfrm>
          <a:prstGeom prst="rect">
            <a:avLst/>
          </a:prstGeom>
          <a:solidFill>
            <a:srgbClr val="FFFAF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Schema Result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13"/>
          <p:cNvSpPr txBox="1"/>
          <p:nvPr/>
        </p:nvSpPr>
        <p:spPr>
          <a:xfrm>
            <a:off x="12616150" y="4142300"/>
            <a:ext cx="1395600" cy="369300"/>
          </a:xfrm>
          <a:prstGeom prst="rect">
            <a:avLst/>
          </a:prstGeom>
          <a:solidFill>
            <a:srgbClr val="FFFAF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Schema Result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13"/>
          <p:cNvSpPr txBox="1"/>
          <p:nvPr/>
        </p:nvSpPr>
        <p:spPr>
          <a:xfrm>
            <a:off x="17117650" y="5741313"/>
            <a:ext cx="868500" cy="523200"/>
          </a:xfrm>
          <a:prstGeom prst="rect">
            <a:avLst/>
          </a:prstGeom>
          <a:solidFill>
            <a:srgbClr val="FFFAF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Schema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3e763b7330_1_1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Functional Requirements</a:t>
            </a:r>
            <a:endParaRPr sz="14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0" name="Google Shape;350;g33e763b7330_1_1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51" name="Google Shape;351;g33e763b7330_1_1"/>
          <p:cNvSpPr txBox="1"/>
          <p:nvPr/>
        </p:nvSpPr>
        <p:spPr>
          <a:xfrm flipH="1">
            <a:off x="17970974" y="9953375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7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52" name="Google Shape;352;g33e763b7330_1_1"/>
          <p:cNvSpPr/>
          <p:nvPr/>
        </p:nvSpPr>
        <p:spPr>
          <a:xfrm>
            <a:off x="683175" y="2682325"/>
            <a:ext cx="17783251" cy="7423367"/>
          </a:xfrm>
          <a:custGeom>
            <a:avLst/>
            <a:gdLst/>
            <a:ahLst/>
            <a:cxnLst/>
            <a:rect l="l" t="t" r="r" b="b"/>
            <a:pathLst>
              <a:path w="8290560" h="4217822" extrusionOk="0">
                <a:moveTo>
                  <a:pt x="0" y="0"/>
                </a:moveTo>
                <a:lnTo>
                  <a:pt x="8290560" y="0"/>
                </a:lnTo>
                <a:lnTo>
                  <a:pt x="8290560" y="4217823"/>
                </a:lnTo>
                <a:lnTo>
                  <a:pt x="0" y="42178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53" name="Google Shape;353;g33e763b7330_1_1"/>
          <p:cNvSpPr txBox="1"/>
          <p:nvPr/>
        </p:nvSpPr>
        <p:spPr>
          <a:xfrm>
            <a:off x="2769075" y="3072850"/>
            <a:ext cx="2981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latin typeface="Raleway"/>
                <a:ea typeface="Raleway"/>
                <a:cs typeface="Raleway"/>
                <a:sym typeface="Raleway"/>
              </a:rPr>
              <a:t>User Authentication</a:t>
            </a:r>
            <a:endParaRPr sz="21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4" name="Google Shape;354;g33e763b7330_1_1"/>
          <p:cNvSpPr txBox="1"/>
          <p:nvPr/>
        </p:nvSpPr>
        <p:spPr>
          <a:xfrm>
            <a:off x="13560700" y="2935750"/>
            <a:ext cx="2981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latin typeface="Raleway"/>
                <a:ea typeface="Raleway"/>
                <a:cs typeface="Raleway"/>
                <a:sym typeface="Raleway"/>
              </a:rPr>
              <a:t>Schema Upload &amp; parsing</a:t>
            </a:r>
            <a:endParaRPr sz="21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5" name="Google Shape;355;g33e763b7330_1_1"/>
          <p:cNvSpPr txBox="1"/>
          <p:nvPr/>
        </p:nvSpPr>
        <p:spPr>
          <a:xfrm>
            <a:off x="1649425" y="461237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Domain Detection</a:t>
            </a:r>
            <a:endParaRPr sz="21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6" name="Google Shape;356;g33e763b7330_1_1"/>
          <p:cNvSpPr txBox="1"/>
          <p:nvPr/>
        </p:nvSpPr>
        <p:spPr>
          <a:xfrm>
            <a:off x="14850350" y="461237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Schema Generation</a:t>
            </a:r>
            <a:endParaRPr sz="21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7" name="Google Shape;357;g33e763b7330_1_1"/>
          <p:cNvSpPr txBox="1"/>
          <p:nvPr/>
        </p:nvSpPr>
        <p:spPr>
          <a:xfrm>
            <a:off x="923925" y="6125488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Schema Visualization</a:t>
            </a:r>
            <a:endParaRPr sz="21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8" name="Google Shape;358;g33e763b7330_1_1"/>
          <p:cNvSpPr txBox="1"/>
          <p:nvPr/>
        </p:nvSpPr>
        <p:spPr>
          <a:xfrm>
            <a:off x="15386425" y="6125488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AI Enhancements</a:t>
            </a:r>
            <a:endParaRPr sz="21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9" name="Google Shape;359;g33e763b7330_1_1"/>
          <p:cNvSpPr txBox="1"/>
          <p:nvPr/>
        </p:nvSpPr>
        <p:spPr>
          <a:xfrm>
            <a:off x="1722825" y="767670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Schema Editing</a:t>
            </a:r>
            <a:endParaRPr sz="21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0" name="Google Shape;360;g33e763b7330_1_1"/>
          <p:cNvSpPr txBox="1"/>
          <p:nvPr/>
        </p:nvSpPr>
        <p:spPr>
          <a:xfrm>
            <a:off x="14850350" y="767670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Versioning &amp; Undo</a:t>
            </a:r>
            <a:endParaRPr sz="21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1" name="Google Shape;361;g33e763b7330_1_1"/>
          <p:cNvSpPr txBox="1"/>
          <p:nvPr/>
        </p:nvSpPr>
        <p:spPr>
          <a:xfrm>
            <a:off x="3105100" y="9044975"/>
            <a:ext cx="30000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Metadata Management</a:t>
            </a:r>
            <a:endParaRPr sz="21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2" name="Google Shape;362;g33e763b7330_1_1"/>
          <p:cNvSpPr txBox="1"/>
          <p:nvPr/>
        </p:nvSpPr>
        <p:spPr>
          <a:xfrm>
            <a:off x="13551400" y="920667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Export &amp; Reporting</a:t>
            </a:r>
            <a:endParaRPr sz="21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3" name="Google Shape;363;g33e763b7330_1_1"/>
          <p:cNvSpPr txBox="1"/>
          <p:nvPr/>
        </p:nvSpPr>
        <p:spPr>
          <a:xfrm>
            <a:off x="8086113" y="5524200"/>
            <a:ext cx="30000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Data</a:t>
            </a:r>
            <a:endParaRPr sz="57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Forge</a:t>
            </a:r>
            <a:endParaRPr sz="43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3d3a2d5f4a_0_196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Non-Functional Requirements</a:t>
            </a:r>
            <a:endParaRPr sz="14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9" name="Google Shape;369;g33d3a2d5f4a_0_196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70" name="Google Shape;370;g33d3a2d5f4a_0_196"/>
          <p:cNvSpPr txBox="1"/>
          <p:nvPr/>
        </p:nvSpPr>
        <p:spPr>
          <a:xfrm flipH="1">
            <a:off x="17970974" y="9953375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8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354" name="Picture 353">
            <a:extLst>
              <a:ext uri="{FF2B5EF4-FFF2-40B4-BE49-F238E27FC236}">
                <a16:creationId xmlns:a16="http://schemas.microsoft.com/office/drawing/2014/main" id="{B5A7ED69-1322-F7EE-7504-740BD0A94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580" y="2298134"/>
            <a:ext cx="9533878" cy="83871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3d3a2d5f4a_0_238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Use Case</a:t>
            </a:r>
            <a:endParaRPr sz="14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1" name="Google Shape;411;g33d3a2d5f4a_0_238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12" name="Google Shape;412;g33d3a2d5f4a_0_238"/>
          <p:cNvSpPr txBox="1"/>
          <p:nvPr/>
        </p:nvSpPr>
        <p:spPr>
          <a:xfrm flipH="1">
            <a:off x="17970974" y="9953375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9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413" name="Google Shape;413;g33d3a2d5f4a_0_238" title="use case .jpg"/>
          <p:cNvPicPr preferRelativeResize="0"/>
          <p:nvPr/>
        </p:nvPicPr>
        <p:blipFill rotWithShape="1">
          <a:blip r:embed="rId3">
            <a:alphaModFix/>
          </a:blip>
          <a:srcRect l="3909" r="8232"/>
          <a:stretch/>
        </p:blipFill>
        <p:spPr>
          <a:xfrm>
            <a:off x="2157676" y="2644100"/>
            <a:ext cx="15161674" cy="805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3fdde22b16_4_5"/>
          <p:cNvSpPr/>
          <p:nvPr/>
        </p:nvSpPr>
        <p:spPr>
          <a:xfrm>
            <a:off x="795525" y="2625075"/>
            <a:ext cx="73266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g33fdde22b16_4_5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0" name="Google Shape;420;g33fdde22b16_4_5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21" name="Google Shape;421;g33fdde22b16_4_5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10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22" name="Google Shape;422;g33fdde22b16_4_5"/>
          <p:cNvSpPr txBox="1"/>
          <p:nvPr/>
        </p:nvSpPr>
        <p:spPr>
          <a:xfrm>
            <a:off x="1001325" y="2625075"/>
            <a:ext cx="69150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Regex-Based SQL Parsing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23" name="Google Shape;423;g33fdde22b16_4_5" title="Screenshot 2025-06-26 185240.png"/>
          <p:cNvPicPr preferRelativeResize="0"/>
          <p:nvPr/>
        </p:nvPicPr>
        <p:blipFill rotWithShape="1">
          <a:blip r:embed="rId3">
            <a:alphaModFix/>
          </a:blip>
          <a:srcRect l="738" r="748"/>
          <a:stretch/>
        </p:blipFill>
        <p:spPr>
          <a:xfrm>
            <a:off x="1210250" y="5414275"/>
            <a:ext cx="8544475" cy="30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g33fdde22b16_4_5" title="Screenshot 2025-06-26 185448.png"/>
          <p:cNvPicPr preferRelativeResize="0"/>
          <p:nvPr/>
        </p:nvPicPr>
        <p:blipFill rotWithShape="1">
          <a:blip r:embed="rId4">
            <a:alphaModFix/>
          </a:blip>
          <a:srcRect r="-1450"/>
          <a:stretch/>
        </p:blipFill>
        <p:spPr>
          <a:xfrm>
            <a:off x="12556200" y="3448425"/>
            <a:ext cx="5666950" cy="7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g33fdde22b16_4_5"/>
          <p:cNvSpPr/>
          <p:nvPr/>
        </p:nvSpPr>
        <p:spPr>
          <a:xfrm>
            <a:off x="10049962" y="6609025"/>
            <a:ext cx="2211000" cy="6921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C3512"/>
          </a:solidFill>
          <a:ln w="9525" cap="flat" cmpd="sng">
            <a:solidFill>
              <a:srgbClr val="1880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g33fdde22b16_4_5"/>
          <p:cNvSpPr txBox="1"/>
          <p:nvPr/>
        </p:nvSpPr>
        <p:spPr>
          <a:xfrm>
            <a:off x="3415723" y="3691475"/>
            <a:ext cx="6339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Finite State Machine + Pattern Matching</a:t>
            </a:r>
            <a:endParaRPr sz="25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6ae1846527_0_166"/>
          <p:cNvSpPr/>
          <p:nvPr/>
        </p:nvSpPr>
        <p:spPr>
          <a:xfrm>
            <a:off x="795525" y="2625075"/>
            <a:ext cx="73266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g36ae1846527_0_166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3" name="Google Shape;433;g36ae1846527_0_166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34" name="Google Shape;434;g36ae1846527_0_166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11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35" name="Google Shape;435;g36ae1846527_0_166"/>
          <p:cNvSpPr txBox="1"/>
          <p:nvPr/>
        </p:nvSpPr>
        <p:spPr>
          <a:xfrm>
            <a:off x="1001325" y="2625075"/>
            <a:ext cx="69150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Regex-Based SQL Parsing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36" name="Google Shape;436;g36ae1846527_0_166"/>
          <p:cNvCxnSpPr/>
          <p:nvPr/>
        </p:nvCxnSpPr>
        <p:spPr>
          <a:xfrm>
            <a:off x="1905134" y="8965498"/>
            <a:ext cx="0" cy="906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437" name="Google Shape;437;g36ae1846527_0_166"/>
          <p:cNvCxnSpPr/>
          <p:nvPr/>
        </p:nvCxnSpPr>
        <p:spPr>
          <a:xfrm>
            <a:off x="5038476" y="8965498"/>
            <a:ext cx="0" cy="906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438" name="Google Shape;438;g36ae1846527_0_166"/>
          <p:cNvCxnSpPr/>
          <p:nvPr/>
        </p:nvCxnSpPr>
        <p:spPr>
          <a:xfrm>
            <a:off x="8192106" y="8965498"/>
            <a:ext cx="0" cy="906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439" name="Google Shape;439;g36ae1846527_0_166"/>
          <p:cNvSpPr/>
          <p:nvPr/>
        </p:nvSpPr>
        <p:spPr>
          <a:xfrm rot="5400000">
            <a:off x="-489132" y="5418168"/>
            <a:ext cx="4801914" cy="2995366"/>
          </a:xfrm>
          <a:custGeom>
            <a:avLst/>
            <a:gdLst/>
            <a:ahLst/>
            <a:cxnLst/>
            <a:rect l="l" t="t" r="r" b="b"/>
            <a:pathLst>
              <a:path w="4989002" h="2812550" extrusionOk="0">
                <a:moveTo>
                  <a:pt x="0" y="0"/>
                </a:moveTo>
                <a:lnTo>
                  <a:pt x="4989002" y="0"/>
                </a:lnTo>
                <a:lnTo>
                  <a:pt x="4989002" y="2812550"/>
                </a:lnTo>
                <a:lnTo>
                  <a:pt x="0" y="2812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40" name="Google Shape;440;g36ae1846527_0_166"/>
          <p:cNvSpPr/>
          <p:nvPr/>
        </p:nvSpPr>
        <p:spPr>
          <a:xfrm rot="5400000">
            <a:off x="2644301" y="5418168"/>
            <a:ext cx="4801914" cy="2995366"/>
          </a:xfrm>
          <a:custGeom>
            <a:avLst/>
            <a:gdLst/>
            <a:ahLst/>
            <a:cxnLst/>
            <a:rect l="l" t="t" r="r" b="b"/>
            <a:pathLst>
              <a:path w="4989002" h="2812550" extrusionOk="0">
                <a:moveTo>
                  <a:pt x="0" y="0"/>
                </a:moveTo>
                <a:lnTo>
                  <a:pt x="4989002" y="0"/>
                </a:lnTo>
                <a:lnTo>
                  <a:pt x="4989002" y="2812550"/>
                </a:lnTo>
                <a:lnTo>
                  <a:pt x="0" y="2812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41" name="Google Shape;441;g36ae1846527_0_166"/>
          <p:cNvSpPr/>
          <p:nvPr/>
        </p:nvSpPr>
        <p:spPr>
          <a:xfrm>
            <a:off x="903688" y="3698000"/>
            <a:ext cx="2016274" cy="1822219"/>
          </a:xfrm>
          <a:custGeom>
            <a:avLst/>
            <a:gdLst/>
            <a:ahLst/>
            <a:cxnLst/>
            <a:rect l="l" t="t" r="r" b="b"/>
            <a:pathLst>
              <a:path w="1893215" h="1893215" extrusionOk="0">
                <a:moveTo>
                  <a:pt x="0" y="0"/>
                </a:moveTo>
                <a:lnTo>
                  <a:pt x="1893215" y="0"/>
                </a:lnTo>
                <a:lnTo>
                  <a:pt x="1893215" y="1893215"/>
                </a:lnTo>
                <a:lnTo>
                  <a:pt x="0" y="18932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3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442" name="Google Shape;442;g36ae1846527_0_166"/>
          <p:cNvGrpSpPr/>
          <p:nvPr/>
        </p:nvGrpSpPr>
        <p:grpSpPr>
          <a:xfrm>
            <a:off x="1064522" y="3698000"/>
            <a:ext cx="1694607" cy="1530502"/>
            <a:chOff x="0" y="0"/>
            <a:chExt cx="812800" cy="812800"/>
          </a:xfrm>
        </p:grpSpPr>
        <p:sp>
          <p:nvSpPr>
            <p:cNvPr id="443" name="Google Shape;443;g36ae1846527_0_16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0F40"/>
            </a:solidFill>
            <a:ln w="952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7425" tIns="97425" rIns="97425" bIns="97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g36ae1846527_0_166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125" tIns="54125" rIns="54125" bIns="5412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5" name="Google Shape;445;g36ae1846527_0_166"/>
          <p:cNvSpPr/>
          <p:nvPr/>
        </p:nvSpPr>
        <p:spPr>
          <a:xfrm>
            <a:off x="4191166" y="3698000"/>
            <a:ext cx="2016652" cy="1822561"/>
          </a:xfrm>
          <a:custGeom>
            <a:avLst/>
            <a:gdLst/>
            <a:ahLst/>
            <a:cxnLst/>
            <a:rect l="l" t="t" r="r" b="b"/>
            <a:pathLst>
              <a:path w="1893570" h="1893570" extrusionOk="0">
                <a:moveTo>
                  <a:pt x="0" y="0"/>
                </a:moveTo>
                <a:lnTo>
                  <a:pt x="1893570" y="0"/>
                </a:lnTo>
                <a:lnTo>
                  <a:pt x="1893570" y="1893570"/>
                </a:lnTo>
                <a:lnTo>
                  <a:pt x="0" y="1893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3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446" name="Google Shape;446;g36ae1846527_0_166"/>
          <p:cNvGrpSpPr/>
          <p:nvPr/>
        </p:nvGrpSpPr>
        <p:grpSpPr>
          <a:xfrm>
            <a:off x="4191166" y="3698000"/>
            <a:ext cx="1694607" cy="1530502"/>
            <a:chOff x="0" y="0"/>
            <a:chExt cx="812800" cy="812800"/>
          </a:xfrm>
        </p:grpSpPr>
        <p:sp>
          <p:nvSpPr>
            <p:cNvPr id="447" name="Google Shape;447;g36ae1846527_0_16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A031E"/>
            </a:solidFill>
            <a:ln w="952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7425" tIns="97425" rIns="97425" bIns="97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g36ae1846527_0_166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125" tIns="54125" rIns="54125" bIns="5412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9" name="Google Shape;449;g36ae1846527_0_166"/>
          <p:cNvSpPr/>
          <p:nvPr/>
        </p:nvSpPr>
        <p:spPr>
          <a:xfrm rot="5400000">
            <a:off x="5777610" y="5418168"/>
            <a:ext cx="4801914" cy="2995366"/>
          </a:xfrm>
          <a:custGeom>
            <a:avLst/>
            <a:gdLst/>
            <a:ahLst/>
            <a:cxnLst/>
            <a:rect l="l" t="t" r="r" b="b"/>
            <a:pathLst>
              <a:path w="4989002" h="2812550" extrusionOk="0">
                <a:moveTo>
                  <a:pt x="0" y="0"/>
                </a:moveTo>
                <a:lnTo>
                  <a:pt x="4989002" y="0"/>
                </a:lnTo>
                <a:lnTo>
                  <a:pt x="4989002" y="2812550"/>
                </a:lnTo>
                <a:lnTo>
                  <a:pt x="0" y="2812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50" name="Google Shape;450;g36ae1846527_0_166"/>
          <p:cNvSpPr/>
          <p:nvPr/>
        </p:nvSpPr>
        <p:spPr>
          <a:xfrm>
            <a:off x="7324508" y="3698000"/>
            <a:ext cx="2016652" cy="1822561"/>
          </a:xfrm>
          <a:custGeom>
            <a:avLst/>
            <a:gdLst/>
            <a:ahLst/>
            <a:cxnLst/>
            <a:rect l="l" t="t" r="r" b="b"/>
            <a:pathLst>
              <a:path w="1893570" h="1893570" extrusionOk="0">
                <a:moveTo>
                  <a:pt x="0" y="0"/>
                </a:moveTo>
                <a:lnTo>
                  <a:pt x="1893570" y="0"/>
                </a:lnTo>
                <a:lnTo>
                  <a:pt x="1893570" y="1893570"/>
                </a:lnTo>
                <a:lnTo>
                  <a:pt x="0" y="1893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3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451" name="Google Shape;451;g36ae1846527_0_166"/>
          <p:cNvGrpSpPr/>
          <p:nvPr/>
        </p:nvGrpSpPr>
        <p:grpSpPr>
          <a:xfrm>
            <a:off x="7324508" y="3698000"/>
            <a:ext cx="1694607" cy="1530502"/>
            <a:chOff x="0" y="0"/>
            <a:chExt cx="812800" cy="812800"/>
          </a:xfrm>
        </p:grpSpPr>
        <p:sp>
          <p:nvSpPr>
            <p:cNvPr id="452" name="Google Shape;452;g36ae1846527_0_16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8B24"/>
            </a:solidFill>
            <a:ln w="952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7425" tIns="97425" rIns="97425" bIns="97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g36ae1846527_0_166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125" tIns="54125" rIns="54125" bIns="5412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54" name="Google Shape;454;g36ae1846527_0_166"/>
          <p:cNvCxnSpPr/>
          <p:nvPr/>
        </p:nvCxnSpPr>
        <p:spPr>
          <a:xfrm>
            <a:off x="11315303" y="8965498"/>
            <a:ext cx="0" cy="906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455" name="Google Shape;455;g36ae1846527_0_166"/>
          <p:cNvSpPr/>
          <p:nvPr/>
        </p:nvSpPr>
        <p:spPr>
          <a:xfrm rot="5400000">
            <a:off x="8904226" y="5418168"/>
            <a:ext cx="4801914" cy="2995366"/>
          </a:xfrm>
          <a:custGeom>
            <a:avLst/>
            <a:gdLst/>
            <a:ahLst/>
            <a:cxnLst/>
            <a:rect l="l" t="t" r="r" b="b"/>
            <a:pathLst>
              <a:path w="4989002" h="2812550" extrusionOk="0">
                <a:moveTo>
                  <a:pt x="0" y="0"/>
                </a:moveTo>
                <a:lnTo>
                  <a:pt x="4989002" y="0"/>
                </a:lnTo>
                <a:lnTo>
                  <a:pt x="4989002" y="2812550"/>
                </a:lnTo>
                <a:lnTo>
                  <a:pt x="0" y="2812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56" name="Google Shape;456;g36ae1846527_0_166"/>
          <p:cNvSpPr/>
          <p:nvPr/>
        </p:nvSpPr>
        <p:spPr>
          <a:xfrm>
            <a:off x="10457849" y="3698000"/>
            <a:ext cx="2016652" cy="1822561"/>
          </a:xfrm>
          <a:custGeom>
            <a:avLst/>
            <a:gdLst/>
            <a:ahLst/>
            <a:cxnLst/>
            <a:rect l="l" t="t" r="r" b="b"/>
            <a:pathLst>
              <a:path w="1893570" h="1893570" extrusionOk="0">
                <a:moveTo>
                  <a:pt x="0" y="0"/>
                </a:moveTo>
                <a:lnTo>
                  <a:pt x="1893570" y="0"/>
                </a:lnTo>
                <a:lnTo>
                  <a:pt x="1893570" y="1893570"/>
                </a:lnTo>
                <a:lnTo>
                  <a:pt x="0" y="1893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3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457" name="Google Shape;457;g36ae1846527_0_166"/>
          <p:cNvGrpSpPr/>
          <p:nvPr/>
        </p:nvGrpSpPr>
        <p:grpSpPr>
          <a:xfrm>
            <a:off x="10457849" y="3698000"/>
            <a:ext cx="1694607" cy="1530502"/>
            <a:chOff x="0" y="0"/>
            <a:chExt cx="812800" cy="812800"/>
          </a:xfrm>
        </p:grpSpPr>
        <p:sp>
          <p:nvSpPr>
            <p:cNvPr id="458" name="Google Shape;458;g36ae1846527_0_16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36414"/>
            </a:solidFill>
            <a:ln w="952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7425" tIns="97425" rIns="97425" bIns="97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g36ae1846527_0_166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125" tIns="54125" rIns="54125" bIns="5412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60" name="Google Shape;460;g36ae1846527_0_166"/>
          <p:cNvCxnSpPr/>
          <p:nvPr/>
        </p:nvCxnSpPr>
        <p:spPr>
          <a:xfrm>
            <a:off x="14458789" y="8965498"/>
            <a:ext cx="0" cy="906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461" name="Google Shape;461;g36ae1846527_0_166"/>
          <p:cNvSpPr/>
          <p:nvPr/>
        </p:nvSpPr>
        <p:spPr>
          <a:xfrm rot="5400000">
            <a:off x="12075589" y="5418168"/>
            <a:ext cx="4801914" cy="2995366"/>
          </a:xfrm>
          <a:custGeom>
            <a:avLst/>
            <a:gdLst/>
            <a:ahLst/>
            <a:cxnLst/>
            <a:rect l="l" t="t" r="r" b="b"/>
            <a:pathLst>
              <a:path w="4989002" h="2812550" extrusionOk="0">
                <a:moveTo>
                  <a:pt x="0" y="0"/>
                </a:moveTo>
                <a:lnTo>
                  <a:pt x="4989002" y="0"/>
                </a:lnTo>
                <a:lnTo>
                  <a:pt x="4989002" y="2812550"/>
                </a:lnTo>
                <a:lnTo>
                  <a:pt x="0" y="2812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62" name="Google Shape;462;g36ae1846527_0_166"/>
          <p:cNvSpPr/>
          <p:nvPr/>
        </p:nvSpPr>
        <p:spPr>
          <a:xfrm>
            <a:off x="13591191" y="3698000"/>
            <a:ext cx="2016652" cy="1822561"/>
          </a:xfrm>
          <a:custGeom>
            <a:avLst/>
            <a:gdLst/>
            <a:ahLst/>
            <a:cxnLst/>
            <a:rect l="l" t="t" r="r" b="b"/>
            <a:pathLst>
              <a:path w="1893570" h="1893570" extrusionOk="0">
                <a:moveTo>
                  <a:pt x="0" y="0"/>
                </a:moveTo>
                <a:lnTo>
                  <a:pt x="1893570" y="0"/>
                </a:lnTo>
                <a:lnTo>
                  <a:pt x="1893570" y="1893570"/>
                </a:lnTo>
                <a:lnTo>
                  <a:pt x="0" y="1893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3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463" name="Google Shape;463;g36ae1846527_0_166"/>
          <p:cNvGrpSpPr/>
          <p:nvPr/>
        </p:nvGrpSpPr>
        <p:grpSpPr>
          <a:xfrm>
            <a:off x="13591191" y="3698000"/>
            <a:ext cx="1694607" cy="1530502"/>
            <a:chOff x="0" y="0"/>
            <a:chExt cx="812800" cy="812800"/>
          </a:xfrm>
        </p:grpSpPr>
        <p:sp>
          <p:nvSpPr>
            <p:cNvPr id="464" name="Google Shape;464;g36ae1846527_0_16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F4C5C"/>
            </a:solidFill>
            <a:ln w="952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7425" tIns="97425" rIns="97425" bIns="97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g36ae1846527_0_166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125" tIns="54125" rIns="54125" bIns="5412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66" name="Google Shape;466;g36ae1846527_0_166"/>
          <p:cNvCxnSpPr/>
          <p:nvPr/>
        </p:nvCxnSpPr>
        <p:spPr>
          <a:xfrm>
            <a:off x="17579583" y="9117898"/>
            <a:ext cx="0" cy="906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467" name="Google Shape;467;g36ae1846527_0_166"/>
          <p:cNvSpPr/>
          <p:nvPr/>
        </p:nvSpPr>
        <p:spPr>
          <a:xfrm rot="5400000">
            <a:off x="15177568" y="5418168"/>
            <a:ext cx="4801914" cy="2995366"/>
          </a:xfrm>
          <a:custGeom>
            <a:avLst/>
            <a:gdLst/>
            <a:ahLst/>
            <a:cxnLst/>
            <a:rect l="l" t="t" r="r" b="b"/>
            <a:pathLst>
              <a:path w="4989002" h="2812550" extrusionOk="0">
                <a:moveTo>
                  <a:pt x="0" y="0"/>
                </a:moveTo>
                <a:lnTo>
                  <a:pt x="4989002" y="0"/>
                </a:lnTo>
                <a:lnTo>
                  <a:pt x="4989002" y="2812550"/>
                </a:lnTo>
                <a:lnTo>
                  <a:pt x="0" y="2812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68" name="Google Shape;468;g36ae1846527_0_166"/>
          <p:cNvSpPr/>
          <p:nvPr/>
        </p:nvSpPr>
        <p:spPr>
          <a:xfrm>
            <a:off x="16724533" y="3698000"/>
            <a:ext cx="2016652" cy="1822561"/>
          </a:xfrm>
          <a:custGeom>
            <a:avLst/>
            <a:gdLst/>
            <a:ahLst/>
            <a:cxnLst/>
            <a:rect l="l" t="t" r="r" b="b"/>
            <a:pathLst>
              <a:path w="1893570" h="1893570" extrusionOk="0">
                <a:moveTo>
                  <a:pt x="0" y="0"/>
                </a:moveTo>
                <a:lnTo>
                  <a:pt x="1893570" y="0"/>
                </a:lnTo>
                <a:lnTo>
                  <a:pt x="1893570" y="1893570"/>
                </a:lnTo>
                <a:lnTo>
                  <a:pt x="0" y="1893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3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469" name="Google Shape;469;g36ae1846527_0_166"/>
          <p:cNvGrpSpPr/>
          <p:nvPr/>
        </p:nvGrpSpPr>
        <p:grpSpPr>
          <a:xfrm>
            <a:off x="16724533" y="3698000"/>
            <a:ext cx="1694607" cy="1530502"/>
            <a:chOff x="0" y="0"/>
            <a:chExt cx="812800" cy="812800"/>
          </a:xfrm>
        </p:grpSpPr>
        <p:sp>
          <p:nvSpPr>
            <p:cNvPr id="470" name="Google Shape;470;g36ae1846527_0_16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4F52"/>
            </a:solidFill>
            <a:ln w="952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7425" tIns="97425" rIns="97425" bIns="97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g36ae1846527_0_166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125" tIns="54125" rIns="54125" bIns="5412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72" name="Google Shape;472;g36ae1846527_0_166"/>
          <p:cNvCxnSpPr/>
          <p:nvPr/>
        </p:nvCxnSpPr>
        <p:spPr>
          <a:xfrm>
            <a:off x="1905134" y="10011449"/>
            <a:ext cx="15666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473" name="Google Shape;473;g36ae1846527_0_166"/>
          <p:cNvGrpSpPr/>
          <p:nvPr/>
        </p:nvGrpSpPr>
        <p:grpSpPr>
          <a:xfrm>
            <a:off x="1727609" y="9851109"/>
            <a:ext cx="355031" cy="320650"/>
            <a:chOff x="0" y="0"/>
            <a:chExt cx="812800" cy="812800"/>
          </a:xfrm>
        </p:grpSpPr>
        <p:sp>
          <p:nvSpPr>
            <p:cNvPr id="474" name="Google Shape;474;g36ae1846527_0_16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0F40"/>
            </a:solidFill>
            <a:ln w="4762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7425" tIns="97425" rIns="97425" bIns="97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g36ae1846527_0_166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125" tIns="54125" rIns="54125" bIns="5412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6" name="Google Shape;476;g36ae1846527_0_166"/>
          <p:cNvGrpSpPr/>
          <p:nvPr/>
        </p:nvGrpSpPr>
        <p:grpSpPr>
          <a:xfrm>
            <a:off x="4860950" y="9851109"/>
            <a:ext cx="355031" cy="320650"/>
            <a:chOff x="0" y="0"/>
            <a:chExt cx="812800" cy="812800"/>
          </a:xfrm>
        </p:grpSpPr>
        <p:sp>
          <p:nvSpPr>
            <p:cNvPr id="477" name="Google Shape;477;g36ae1846527_0_16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A031E"/>
            </a:solidFill>
            <a:ln w="4762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7425" tIns="97425" rIns="97425" bIns="97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g36ae1846527_0_166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125" tIns="54125" rIns="54125" bIns="5412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9" name="Google Shape;479;g36ae1846527_0_166"/>
          <p:cNvGrpSpPr/>
          <p:nvPr/>
        </p:nvGrpSpPr>
        <p:grpSpPr>
          <a:xfrm>
            <a:off x="7994292" y="9851109"/>
            <a:ext cx="355031" cy="320650"/>
            <a:chOff x="0" y="0"/>
            <a:chExt cx="812800" cy="812800"/>
          </a:xfrm>
        </p:grpSpPr>
        <p:sp>
          <p:nvSpPr>
            <p:cNvPr id="480" name="Google Shape;480;g36ae1846527_0_16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8B24"/>
            </a:solidFill>
            <a:ln w="4762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7425" tIns="97425" rIns="97425" bIns="97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g36ae1846527_0_166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125" tIns="54125" rIns="54125" bIns="5412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2" name="Google Shape;482;g36ae1846527_0_166"/>
          <p:cNvGrpSpPr/>
          <p:nvPr/>
        </p:nvGrpSpPr>
        <p:grpSpPr>
          <a:xfrm>
            <a:off x="11128878" y="9851109"/>
            <a:ext cx="355031" cy="320650"/>
            <a:chOff x="0" y="0"/>
            <a:chExt cx="812800" cy="812800"/>
          </a:xfrm>
        </p:grpSpPr>
        <p:sp>
          <p:nvSpPr>
            <p:cNvPr id="483" name="Google Shape;483;g36ae1846527_0_16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36414"/>
            </a:solidFill>
            <a:ln w="4762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7425" tIns="97425" rIns="97425" bIns="97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g36ae1846527_0_166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125" tIns="54125" rIns="54125" bIns="5412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5" name="Google Shape;485;g36ae1846527_0_166"/>
          <p:cNvGrpSpPr/>
          <p:nvPr/>
        </p:nvGrpSpPr>
        <p:grpSpPr>
          <a:xfrm>
            <a:off x="14260976" y="9851109"/>
            <a:ext cx="355031" cy="320650"/>
            <a:chOff x="0" y="0"/>
            <a:chExt cx="812800" cy="812800"/>
          </a:xfrm>
        </p:grpSpPr>
        <p:sp>
          <p:nvSpPr>
            <p:cNvPr id="486" name="Google Shape;486;g36ae1846527_0_16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F4C5C"/>
            </a:solidFill>
            <a:ln w="4762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7425" tIns="97425" rIns="97425" bIns="97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g36ae1846527_0_166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125" tIns="54125" rIns="54125" bIns="5412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8" name="Google Shape;488;g36ae1846527_0_166"/>
          <p:cNvGrpSpPr/>
          <p:nvPr/>
        </p:nvGrpSpPr>
        <p:grpSpPr>
          <a:xfrm>
            <a:off x="17394317" y="9851109"/>
            <a:ext cx="355031" cy="320650"/>
            <a:chOff x="0" y="0"/>
            <a:chExt cx="812800" cy="812800"/>
          </a:xfrm>
        </p:grpSpPr>
        <p:sp>
          <p:nvSpPr>
            <p:cNvPr id="489" name="Google Shape;489;g36ae1846527_0_16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4F52"/>
            </a:solidFill>
            <a:ln w="4762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7425" tIns="97425" rIns="97425" bIns="97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g36ae1846527_0_166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125" tIns="54125" rIns="54125" bIns="5412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1" name="Google Shape;491;g36ae1846527_0_166"/>
          <p:cNvSpPr txBox="1"/>
          <p:nvPr/>
        </p:nvSpPr>
        <p:spPr>
          <a:xfrm>
            <a:off x="747375" y="5467100"/>
            <a:ext cx="2328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Normalize Input</a:t>
            </a:r>
            <a:endParaRPr sz="2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2" name="Google Shape;492;g36ae1846527_0_166"/>
          <p:cNvSpPr txBox="1"/>
          <p:nvPr/>
        </p:nvSpPr>
        <p:spPr>
          <a:xfrm>
            <a:off x="3857559" y="5467100"/>
            <a:ext cx="2375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200" b="1">
                <a:solidFill>
                  <a:schemeClr val="dk1"/>
                </a:solidFill>
              </a:rPr>
              <a:t>Pattern Detection</a:t>
            </a:r>
            <a:endParaRPr sz="2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3" name="Google Shape;493;g36ae1846527_0_166"/>
          <p:cNvSpPr txBox="1"/>
          <p:nvPr/>
        </p:nvSpPr>
        <p:spPr>
          <a:xfrm>
            <a:off x="445575" y="6313550"/>
            <a:ext cx="29325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Remove comments, standardize whitespace</a:t>
            </a:r>
            <a:endParaRPr sz="19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94" name="Google Shape;494;g36ae1846527_0_166"/>
          <p:cNvSpPr txBox="1"/>
          <p:nvPr/>
        </p:nvSpPr>
        <p:spPr>
          <a:xfrm>
            <a:off x="3579009" y="6313550"/>
            <a:ext cx="29325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Find </a:t>
            </a:r>
            <a:r>
              <a:rPr lang="en-US" sz="1900">
                <a:solidFill>
                  <a:srgbClr val="188038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CREATE TABLE</a:t>
            </a:r>
            <a:r>
              <a:rPr lang="en-US" sz="19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statements using regex</a:t>
            </a:r>
            <a:br>
              <a:rPr lang="en-US" sz="19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</a:br>
            <a:endParaRPr sz="19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95" name="Google Shape;495;g36ae1846527_0_166"/>
          <p:cNvSpPr txBox="1"/>
          <p:nvPr/>
        </p:nvSpPr>
        <p:spPr>
          <a:xfrm>
            <a:off x="6680817" y="5467100"/>
            <a:ext cx="29955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Raleway"/>
                <a:ea typeface="Raleway"/>
                <a:cs typeface="Raleway"/>
                <a:sym typeface="Raleway"/>
              </a:rPr>
              <a:t>Content Extraction &amp; Parsing</a:t>
            </a:r>
            <a:endParaRPr sz="2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6" name="Google Shape;496;g36ae1846527_0_166"/>
          <p:cNvSpPr txBox="1"/>
          <p:nvPr/>
        </p:nvSpPr>
        <p:spPr>
          <a:xfrm>
            <a:off x="6712317" y="6313550"/>
            <a:ext cx="2932500" cy="1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Raleway Medium"/>
                <a:ea typeface="Raleway Medium"/>
                <a:cs typeface="Raleway Medium"/>
                <a:sym typeface="Raleway Medium"/>
              </a:rPr>
              <a:t>Extract table definitions and handle nested parentheses using stack-based logic</a:t>
            </a:r>
            <a:endParaRPr sz="19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97" name="Google Shape;497;g36ae1846527_0_166"/>
          <p:cNvSpPr txBox="1"/>
          <p:nvPr/>
        </p:nvSpPr>
        <p:spPr>
          <a:xfrm>
            <a:off x="9838933" y="5467100"/>
            <a:ext cx="2932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200" b="1">
                <a:solidFill>
                  <a:schemeClr val="dk1"/>
                </a:solidFill>
              </a:rPr>
              <a:t>Component Splitting</a:t>
            </a:r>
            <a:endParaRPr sz="2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8" name="Google Shape;498;g36ae1846527_0_166"/>
          <p:cNvSpPr txBox="1"/>
          <p:nvPr/>
        </p:nvSpPr>
        <p:spPr>
          <a:xfrm>
            <a:off x="9929533" y="6313550"/>
            <a:ext cx="27513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Separate columns and constraints by commas</a:t>
            </a:r>
            <a:br>
              <a:rPr lang="en-US" sz="19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</a:br>
            <a:endParaRPr sz="19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99" name="Google Shape;499;g36ae1846527_0_166"/>
          <p:cNvSpPr txBox="1"/>
          <p:nvPr/>
        </p:nvSpPr>
        <p:spPr>
          <a:xfrm>
            <a:off x="13312096" y="5467100"/>
            <a:ext cx="2328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200" b="1">
                <a:solidFill>
                  <a:schemeClr val="dk1"/>
                </a:solidFill>
              </a:rPr>
              <a:t>Classification </a:t>
            </a:r>
            <a:endParaRPr sz="2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0" name="Google Shape;500;g36ae1846527_0_166"/>
          <p:cNvSpPr txBox="1"/>
          <p:nvPr/>
        </p:nvSpPr>
        <p:spPr>
          <a:xfrm>
            <a:off x="12978946" y="6313550"/>
            <a:ext cx="29952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Categorize as column level or table-level constraints</a:t>
            </a:r>
            <a:endParaRPr sz="19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01" name="Google Shape;501;g36ae1846527_0_166"/>
          <p:cNvSpPr txBox="1"/>
          <p:nvPr/>
        </p:nvSpPr>
        <p:spPr>
          <a:xfrm>
            <a:off x="16080775" y="5467100"/>
            <a:ext cx="2995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200" b="1">
                <a:solidFill>
                  <a:schemeClr val="dk1"/>
                </a:solidFill>
              </a:rPr>
              <a:t> JSON Generation</a:t>
            </a:r>
            <a:endParaRPr sz="2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2" name="Google Shape;502;g36ae1846527_0_166"/>
          <p:cNvSpPr txBox="1"/>
          <p:nvPr/>
        </p:nvSpPr>
        <p:spPr>
          <a:xfrm>
            <a:off x="16112275" y="6313550"/>
            <a:ext cx="29325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Structure output as JSON schema</a:t>
            </a:r>
            <a:endParaRPr sz="19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03" name="Google Shape;503;g36ae1846527_0_166"/>
          <p:cNvSpPr txBox="1"/>
          <p:nvPr/>
        </p:nvSpPr>
        <p:spPr>
          <a:xfrm>
            <a:off x="4197909" y="4172236"/>
            <a:ext cx="169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sz="3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4" name="Google Shape;504;g36ae1846527_0_166"/>
          <p:cNvSpPr txBox="1"/>
          <p:nvPr/>
        </p:nvSpPr>
        <p:spPr>
          <a:xfrm>
            <a:off x="7331217" y="4172236"/>
            <a:ext cx="169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sz="3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5" name="Google Shape;505;g36ae1846527_0_166"/>
          <p:cNvSpPr txBox="1"/>
          <p:nvPr/>
        </p:nvSpPr>
        <p:spPr>
          <a:xfrm>
            <a:off x="10457833" y="4172236"/>
            <a:ext cx="169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3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6" name="Google Shape;506;g36ae1846527_0_166"/>
          <p:cNvSpPr txBox="1"/>
          <p:nvPr/>
        </p:nvSpPr>
        <p:spPr>
          <a:xfrm>
            <a:off x="13629196" y="4172236"/>
            <a:ext cx="169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05</a:t>
            </a:r>
            <a:endParaRPr sz="3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7" name="Google Shape;507;g36ae1846527_0_166"/>
          <p:cNvSpPr txBox="1"/>
          <p:nvPr/>
        </p:nvSpPr>
        <p:spPr>
          <a:xfrm>
            <a:off x="16731175" y="4172236"/>
            <a:ext cx="169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06</a:t>
            </a:r>
            <a:endParaRPr sz="3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8" name="Google Shape;508;g36ae1846527_0_166"/>
          <p:cNvSpPr txBox="1"/>
          <p:nvPr/>
        </p:nvSpPr>
        <p:spPr>
          <a:xfrm>
            <a:off x="1064475" y="4172236"/>
            <a:ext cx="169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3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419e2a0e06_0_20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14" name="Google Shape;514;g3419e2a0e06_0_20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15" name="Google Shape;515;g3419e2a0e06_0_20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12</a:t>
            </a:r>
            <a:endParaRPr sz="2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16" name="Google Shape;516;g3419e2a0e06_0_20"/>
          <p:cNvSpPr txBox="1"/>
          <p:nvPr/>
        </p:nvSpPr>
        <p:spPr>
          <a:xfrm>
            <a:off x="1752825" y="3999275"/>
            <a:ext cx="15436200" cy="59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Fast &amp; Efficient:</a:t>
            </a:r>
            <a:b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3–5× faster than AST-based parsers</a:t>
            </a:r>
            <a:b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2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Lightweight &amp; Integration-Friendly:</a:t>
            </a:r>
            <a:b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Minimal memory use, no external libraries</a:t>
            </a:r>
            <a:b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2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Robust &amp; Reliable:</a:t>
            </a:r>
            <a:b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Covers 97% of SQL DDL edge cases</a:t>
            </a:r>
            <a:b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2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Flexible Across SQL Dialects:</a:t>
            </a:r>
            <a:b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Regex-based logic adapts easily to variations in SQL syntax, avoiding strict grammar limitations.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17" name="Google Shape;517;g3419e2a0e06_0_20"/>
          <p:cNvSpPr/>
          <p:nvPr/>
        </p:nvSpPr>
        <p:spPr>
          <a:xfrm>
            <a:off x="795525" y="2625075"/>
            <a:ext cx="73266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g3419e2a0e06_0_20"/>
          <p:cNvSpPr txBox="1"/>
          <p:nvPr/>
        </p:nvSpPr>
        <p:spPr>
          <a:xfrm>
            <a:off x="1001325" y="2625075"/>
            <a:ext cx="69150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Regex-Based SQL Parsing</a:t>
            </a: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19" name="Google Shape;519;g3419e2a0e06_0_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3322050" y="3088575"/>
            <a:ext cx="4772100" cy="605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5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5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5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419e2a0e06_0_10"/>
          <p:cNvSpPr/>
          <p:nvPr/>
        </p:nvSpPr>
        <p:spPr>
          <a:xfrm>
            <a:off x="795525" y="2625075"/>
            <a:ext cx="96879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g3419e2a0e06_0_10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26" name="Google Shape;526;g3419e2a0e06_0_10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27" name="Google Shape;527;g3419e2a0e06_0_10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13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28" name="Google Shape;528;g3419e2a0e06_0_10"/>
          <p:cNvSpPr txBox="1"/>
          <p:nvPr/>
        </p:nvSpPr>
        <p:spPr>
          <a:xfrm>
            <a:off x="1222686" y="2625075"/>
            <a:ext cx="88695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BERT Fine-tuned Domain Detection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29" name="Google Shape;529;g3419e2a0e06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500" y="4400350"/>
            <a:ext cx="5727700" cy="632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g3419e2a0e06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72825" y="5271862"/>
            <a:ext cx="7463850" cy="45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g3419e2a0e06_0_10"/>
          <p:cNvSpPr/>
          <p:nvPr/>
        </p:nvSpPr>
        <p:spPr>
          <a:xfrm>
            <a:off x="8329013" y="7219075"/>
            <a:ext cx="2211000" cy="6921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C3512"/>
          </a:solidFill>
          <a:ln w="9525" cap="flat" cmpd="sng">
            <a:solidFill>
              <a:srgbClr val="1880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g3419e2a0e06_0_10"/>
          <p:cNvSpPr/>
          <p:nvPr/>
        </p:nvSpPr>
        <p:spPr>
          <a:xfrm>
            <a:off x="11372850" y="5514975"/>
            <a:ext cx="2375400" cy="523800"/>
          </a:xfrm>
          <a:prstGeom prst="rect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g3419e2a0e06_0_10"/>
          <p:cNvSpPr/>
          <p:nvPr/>
        </p:nvSpPr>
        <p:spPr>
          <a:xfrm>
            <a:off x="11525250" y="7800975"/>
            <a:ext cx="2375400" cy="523800"/>
          </a:xfrm>
          <a:prstGeom prst="rect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3419e2a0e06_0_10"/>
          <p:cNvSpPr txBox="1"/>
          <p:nvPr/>
        </p:nvSpPr>
        <p:spPr>
          <a:xfrm>
            <a:off x="3415725" y="3691475"/>
            <a:ext cx="7329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US" sz="2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Hybrid Neural Network + Rule-Based Classifier</a:t>
            </a:r>
            <a:endParaRPr sz="25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6ae1846527_0_263"/>
          <p:cNvSpPr/>
          <p:nvPr/>
        </p:nvSpPr>
        <p:spPr>
          <a:xfrm>
            <a:off x="795525" y="2625075"/>
            <a:ext cx="73266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g36ae1846527_0_263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1" name="Google Shape;541;g36ae1846527_0_263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42" name="Google Shape;542;g36ae1846527_0_263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14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43" name="Google Shape;543;g36ae1846527_0_263"/>
          <p:cNvSpPr txBox="1"/>
          <p:nvPr/>
        </p:nvSpPr>
        <p:spPr>
          <a:xfrm>
            <a:off x="1001325" y="2625075"/>
            <a:ext cx="69150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Regex-Based SQL Parsing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4" name="Google Shape;544;g36ae1846527_0_263"/>
          <p:cNvSpPr/>
          <p:nvPr/>
        </p:nvSpPr>
        <p:spPr>
          <a:xfrm>
            <a:off x="795525" y="2625075"/>
            <a:ext cx="96879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g36ae1846527_0_263"/>
          <p:cNvSpPr txBox="1"/>
          <p:nvPr/>
        </p:nvSpPr>
        <p:spPr>
          <a:xfrm>
            <a:off x="1222686" y="2625075"/>
            <a:ext cx="88695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BERT Fine-tuned Domain Detection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6" name="Google Shape;546;g36ae1846527_0_263"/>
          <p:cNvSpPr/>
          <p:nvPr/>
        </p:nvSpPr>
        <p:spPr>
          <a:xfrm>
            <a:off x="2231300" y="4095550"/>
            <a:ext cx="15014174" cy="6357366"/>
          </a:xfrm>
          <a:custGeom>
            <a:avLst/>
            <a:gdLst/>
            <a:ahLst/>
            <a:cxnLst/>
            <a:rect l="l" t="t" r="r" b="b"/>
            <a:pathLst>
              <a:path w="14097816" h="8229600" extrusionOk="0">
                <a:moveTo>
                  <a:pt x="0" y="0"/>
                </a:moveTo>
                <a:lnTo>
                  <a:pt x="14097816" y="0"/>
                </a:lnTo>
                <a:lnTo>
                  <a:pt x="140978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47" name="Google Shape;547;g36ae1846527_0_263"/>
          <p:cNvSpPr txBox="1"/>
          <p:nvPr/>
        </p:nvSpPr>
        <p:spPr>
          <a:xfrm>
            <a:off x="2639625" y="4195556"/>
            <a:ext cx="509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Text Extraction from schema</a:t>
            </a:r>
            <a:endParaRPr sz="2600" b="1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8" name="Google Shape;548;g36ae1846527_0_263"/>
          <p:cNvSpPr txBox="1"/>
          <p:nvPr/>
        </p:nvSpPr>
        <p:spPr>
          <a:xfrm>
            <a:off x="11688525" y="5109956"/>
            <a:ext cx="509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Tokenization via BERT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9" name="Google Shape;549;g36ae1846527_0_263"/>
          <p:cNvSpPr txBox="1"/>
          <p:nvPr/>
        </p:nvSpPr>
        <p:spPr>
          <a:xfrm>
            <a:off x="11816950" y="6846481"/>
            <a:ext cx="4966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Neural Classification 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0" name="Google Shape;550;g36ae1846527_0_263"/>
          <p:cNvSpPr txBox="1"/>
          <p:nvPr/>
        </p:nvSpPr>
        <p:spPr>
          <a:xfrm>
            <a:off x="2639625" y="7664656"/>
            <a:ext cx="509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Confidence Scoring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1" name="Google Shape;551;g36ae1846527_0_263"/>
          <p:cNvSpPr txBox="1"/>
          <p:nvPr/>
        </p:nvSpPr>
        <p:spPr>
          <a:xfrm>
            <a:off x="11816950" y="8583006"/>
            <a:ext cx="4966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Confidence Scoring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2" name="Google Shape;552;g36ae1846527_0_263"/>
          <p:cNvSpPr txBox="1"/>
          <p:nvPr/>
        </p:nvSpPr>
        <p:spPr>
          <a:xfrm>
            <a:off x="2639625" y="9437306"/>
            <a:ext cx="509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Hybrid Decision Making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3" name="Google Shape;553;g36ae1846527_0_263"/>
          <p:cNvSpPr txBox="1"/>
          <p:nvPr/>
        </p:nvSpPr>
        <p:spPr>
          <a:xfrm>
            <a:off x="2639625" y="5968206"/>
            <a:ext cx="509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Feature Engineering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4" name="Google Shape;554;g36ae1846527_0_263"/>
          <p:cNvSpPr txBox="1"/>
          <p:nvPr/>
        </p:nvSpPr>
        <p:spPr>
          <a:xfrm>
            <a:off x="8348200" y="60563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DE4D1B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sz="3300">
              <a:solidFill>
                <a:srgbClr val="DE4D1B"/>
              </a:solidFill>
            </a:endParaRPr>
          </a:p>
        </p:txBody>
      </p:sp>
      <p:sp>
        <p:nvSpPr>
          <p:cNvPr id="555" name="Google Shape;555;g36ae1846527_0_263"/>
          <p:cNvSpPr txBox="1"/>
          <p:nvPr/>
        </p:nvSpPr>
        <p:spPr>
          <a:xfrm>
            <a:off x="8348200" y="43291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F4B823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3300">
              <a:solidFill>
                <a:srgbClr val="F4B823"/>
              </a:solidFill>
            </a:endParaRPr>
          </a:p>
        </p:txBody>
      </p:sp>
      <p:sp>
        <p:nvSpPr>
          <p:cNvPr id="556" name="Google Shape;556;g36ae1846527_0_263"/>
          <p:cNvSpPr txBox="1"/>
          <p:nvPr/>
        </p:nvSpPr>
        <p:spPr>
          <a:xfrm>
            <a:off x="10378612" y="5214648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>
                <a:solidFill>
                  <a:srgbClr val="ED942D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sz="3300" dirty="0">
              <a:solidFill>
                <a:srgbClr val="ED942D"/>
              </a:solidFill>
            </a:endParaRPr>
          </a:p>
        </p:txBody>
      </p:sp>
      <p:sp>
        <p:nvSpPr>
          <p:cNvPr id="557" name="Google Shape;557;g36ae1846527_0_263"/>
          <p:cNvSpPr txBox="1"/>
          <p:nvPr/>
        </p:nvSpPr>
        <p:spPr>
          <a:xfrm>
            <a:off x="8348200" y="77835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4F5684"/>
                </a:solidFill>
                <a:latin typeface="Raleway"/>
                <a:ea typeface="Raleway"/>
                <a:cs typeface="Raleway"/>
                <a:sym typeface="Raleway"/>
              </a:rPr>
              <a:t>05</a:t>
            </a:r>
            <a:endParaRPr sz="3300">
              <a:solidFill>
                <a:srgbClr val="4F5684"/>
              </a:solidFill>
            </a:endParaRPr>
          </a:p>
        </p:txBody>
      </p:sp>
      <p:sp>
        <p:nvSpPr>
          <p:cNvPr id="558" name="Google Shape;558;g36ae1846527_0_263"/>
          <p:cNvSpPr txBox="1"/>
          <p:nvPr/>
        </p:nvSpPr>
        <p:spPr>
          <a:xfrm>
            <a:off x="10378612" y="6951482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>
                <a:solidFill>
                  <a:srgbClr val="9B4F8F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3300" dirty="0">
              <a:solidFill>
                <a:srgbClr val="9B4F8F"/>
              </a:solidFill>
            </a:endParaRPr>
          </a:p>
        </p:txBody>
      </p:sp>
      <p:sp>
        <p:nvSpPr>
          <p:cNvPr id="559" name="Google Shape;559;g36ae1846527_0_263"/>
          <p:cNvSpPr txBox="1"/>
          <p:nvPr/>
        </p:nvSpPr>
        <p:spPr>
          <a:xfrm>
            <a:off x="10378612" y="8704082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32566E"/>
                </a:solidFill>
                <a:latin typeface="Raleway"/>
                <a:ea typeface="Raleway"/>
                <a:cs typeface="Raleway"/>
                <a:sym typeface="Raleway"/>
              </a:rPr>
              <a:t>06</a:t>
            </a:r>
            <a:endParaRPr sz="3300">
              <a:solidFill>
                <a:srgbClr val="32566E"/>
              </a:solidFill>
            </a:endParaRPr>
          </a:p>
        </p:txBody>
      </p:sp>
      <p:sp>
        <p:nvSpPr>
          <p:cNvPr id="560" name="Google Shape;560;g36ae1846527_0_263"/>
          <p:cNvSpPr txBox="1"/>
          <p:nvPr/>
        </p:nvSpPr>
        <p:spPr>
          <a:xfrm>
            <a:off x="8348200" y="95107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197B93"/>
                </a:solidFill>
                <a:latin typeface="Raleway"/>
                <a:ea typeface="Raleway"/>
                <a:cs typeface="Raleway"/>
                <a:sym typeface="Raleway"/>
              </a:rPr>
              <a:t>07</a:t>
            </a:r>
            <a:endParaRPr sz="3300">
              <a:solidFill>
                <a:srgbClr val="197B93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419e2a0e06_13_12"/>
          <p:cNvSpPr/>
          <p:nvPr/>
        </p:nvSpPr>
        <p:spPr>
          <a:xfrm>
            <a:off x="795525" y="2625075"/>
            <a:ext cx="93321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g3419e2a0e06_13_12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67" name="Google Shape;567;g3419e2a0e06_13_12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68" name="Google Shape;568;g3419e2a0e06_13_12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</a:t>
            </a: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5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69" name="Google Shape;569;g3419e2a0e06_13_12"/>
          <p:cNvSpPr txBox="1"/>
          <p:nvPr/>
        </p:nvSpPr>
        <p:spPr>
          <a:xfrm>
            <a:off x="1207000" y="2625075"/>
            <a:ext cx="85440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Keyword-Based Domain Detection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0" name="Google Shape;570;g3419e2a0e06_13_12"/>
          <p:cNvSpPr txBox="1"/>
          <p:nvPr/>
        </p:nvSpPr>
        <p:spPr>
          <a:xfrm>
            <a:off x="1371825" y="3775200"/>
            <a:ext cx="17985000" cy="6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Accurate &amp; Explainable:</a:t>
            </a:r>
            <a:b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Achieves 92% classification accuracy with clear.</a:t>
            </a:r>
            <a:b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Context-Aware Intelligence:</a:t>
            </a:r>
            <a:b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Leverages BERT to understand naming context, enabling accurate and adaptable schema interpretation.</a:t>
            </a:r>
            <a:b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Fast &amp; Real-Time Ready:</a:t>
            </a:r>
            <a:b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Optimized for quick inference, making it suitable for real-time domain detection tasks.</a:t>
            </a:r>
            <a:b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2800"/>
              <a:buFont typeface="Raleway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Scalable &amp; Domain-Agnostic:</a:t>
            </a:r>
            <a:b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Combines ML and rule-based logic to support diverse domains with minimal retraining and high generalizability.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1" name="Google Shape;571;g3419e2a0e06_13_12"/>
          <p:cNvSpPr/>
          <p:nvPr/>
        </p:nvSpPr>
        <p:spPr>
          <a:xfrm>
            <a:off x="795525" y="2625075"/>
            <a:ext cx="96879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g3419e2a0e06_13_12"/>
          <p:cNvSpPr txBox="1"/>
          <p:nvPr/>
        </p:nvSpPr>
        <p:spPr>
          <a:xfrm>
            <a:off x="1222686" y="2625075"/>
            <a:ext cx="88695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BERT Fine-tuned Domain Detection</a:t>
            </a: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5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5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5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"/>
          <p:cNvSpPr txBox="1"/>
          <p:nvPr/>
        </p:nvSpPr>
        <p:spPr>
          <a:xfrm>
            <a:off x="828925" y="628125"/>
            <a:ext cx="206100" cy="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"/>
          <p:cNvSpPr txBox="1"/>
          <p:nvPr/>
        </p:nvSpPr>
        <p:spPr>
          <a:xfrm>
            <a:off x="290375" y="7324850"/>
            <a:ext cx="62646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Under Supervision of</a:t>
            </a:r>
            <a:endParaRPr sz="31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9" name="Google Shape;159;p2"/>
          <p:cNvSpPr txBox="1"/>
          <p:nvPr/>
        </p:nvSpPr>
        <p:spPr>
          <a:xfrm>
            <a:off x="290375" y="950025"/>
            <a:ext cx="4064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Team members</a:t>
            </a:r>
            <a:endParaRPr sz="35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2"/>
          <p:cNvSpPr txBox="1"/>
          <p:nvPr/>
        </p:nvSpPr>
        <p:spPr>
          <a:xfrm>
            <a:off x="4959050" y="8184650"/>
            <a:ext cx="69840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Dr. Yasmine Afify</a:t>
            </a: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2"/>
          <p:cNvSpPr/>
          <p:nvPr/>
        </p:nvSpPr>
        <p:spPr>
          <a:xfrm>
            <a:off x="4393850" y="8569426"/>
            <a:ext cx="365700" cy="3657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2" name="Google Shape;162;p2"/>
          <p:cNvSpPr txBox="1"/>
          <p:nvPr/>
        </p:nvSpPr>
        <p:spPr>
          <a:xfrm>
            <a:off x="4959050" y="9120050"/>
            <a:ext cx="69840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TA. Yasmine Shaaban</a:t>
            </a: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3" name="Google Shape;163;p2"/>
          <p:cNvSpPr/>
          <p:nvPr/>
        </p:nvSpPr>
        <p:spPr>
          <a:xfrm>
            <a:off x="4393850" y="9504826"/>
            <a:ext cx="365700" cy="3657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4" name="Google Shape;164;p2"/>
          <p:cNvSpPr txBox="1"/>
          <p:nvPr/>
        </p:nvSpPr>
        <p:spPr>
          <a:xfrm>
            <a:off x="4953220" y="1276425"/>
            <a:ext cx="118050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Abdelrahman Abdelnasser Gamal Mohamed</a:t>
            </a: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388020" y="1629669"/>
            <a:ext cx="365700" cy="3657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6" name="Google Shape;166;p2"/>
          <p:cNvSpPr txBox="1"/>
          <p:nvPr/>
        </p:nvSpPr>
        <p:spPr>
          <a:xfrm>
            <a:off x="4953220" y="2283430"/>
            <a:ext cx="112386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Abdelrahman Adel Atta Mohamed</a:t>
            </a: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4388020" y="2636674"/>
            <a:ext cx="365700" cy="3657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8" name="Google Shape;168;p2"/>
          <p:cNvSpPr txBox="1"/>
          <p:nvPr/>
        </p:nvSpPr>
        <p:spPr>
          <a:xfrm>
            <a:off x="4953220" y="3290435"/>
            <a:ext cx="69840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Ahmed Reda Mohamed </a:t>
            </a: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388020" y="3643679"/>
            <a:ext cx="365700" cy="3657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0" name="Google Shape;170;p2"/>
          <p:cNvSpPr txBox="1"/>
          <p:nvPr/>
        </p:nvSpPr>
        <p:spPr>
          <a:xfrm>
            <a:off x="4953220" y="4297440"/>
            <a:ext cx="69840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Ahmed Mahmoud Mohamed</a:t>
            </a: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4388020" y="4650684"/>
            <a:ext cx="365700" cy="3657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2" name="Google Shape;172;p2"/>
          <p:cNvSpPr txBox="1"/>
          <p:nvPr/>
        </p:nvSpPr>
        <p:spPr>
          <a:xfrm>
            <a:off x="4953220" y="5304445"/>
            <a:ext cx="69840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Arwa Amr Elsharawy</a:t>
            </a: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4388020" y="5657689"/>
            <a:ext cx="365700" cy="3657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4" name="Google Shape;174;p2"/>
          <p:cNvSpPr txBox="1"/>
          <p:nvPr/>
        </p:nvSpPr>
        <p:spPr>
          <a:xfrm>
            <a:off x="4953227" y="6311450"/>
            <a:ext cx="97425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Alaa Emad Abd ElSalam ElSayed</a:t>
            </a: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5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4388020" y="6664694"/>
            <a:ext cx="365700" cy="3657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1" y="9226102"/>
            <a:ext cx="1806511" cy="1741884"/>
          </a:xfrm>
          <a:custGeom>
            <a:avLst/>
            <a:gdLst/>
            <a:ahLst/>
            <a:cxnLst/>
            <a:rect l="l" t="t" r="r" b="b"/>
            <a:pathLst>
              <a:path w="4152900" h="3981450" extrusionOk="0">
                <a:moveTo>
                  <a:pt x="0" y="0"/>
                </a:moveTo>
                <a:cubicBezTo>
                  <a:pt x="762000" y="1189072"/>
                  <a:pt x="2584450" y="1190447"/>
                  <a:pt x="3200400" y="1720566"/>
                </a:cubicBezTo>
                <a:cubicBezTo>
                  <a:pt x="3816350" y="2250685"/>
                  <a:pt x="3971925" y="2641175"/>
                  <a:pt x="4152900" y="3981450"/>
                </a:cubicBezTo>
                <a:lnTo>
                  <a:pt x="0" y="39814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1289" y="8702817"/>
            <a:ext cx="535474" cy="1136031"/>
          </a:xfrm>
          <a:custGeom>
            <a:avLst/>
            <a:gdLst/>
            <a:ahLst/>
            <a:cxnLst/>
            <a:rect l="l" t="t" r="r" b="b"/>
            <a:pathLst>
              <a:path w="1189942" h="2524513" extrusionOk="0">
                <a:moveTo>
                  <a:pt x="0" y="0"/>
                </a:moveTo>
                <a:lnTo>
                  <a:pt x="175601" y="17702"/>
                </a:lnTo>
                <a:cubicBezTo>
                  <a:pt x="754484" y="136158"/>
                  <a:pt x="1189942" y="648354"/>
                  <a:pt x="1189942" y="1262256"/>
                </a:cubicBezTo>
                <a:cubicBezTo>
                  <a:pt x="1189942" y="1876159"/>
                  <a:pt x="754484" y="2388354"/>
                  <a:pt x="175601" y="2506811"/>
                </a:cubicBezTo>
                <a:lnTo>
                  <a:pt x="0" y="2524513"/>
                </a:lnTo>
                <a:close/>
              </a:path>
            </a:pathLst>
          </a:custGeom>
          <a:gradFill>
            <a:gsLst>
              <a:gs pos="0">
                <a:srgbClr val="0C604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  <a:effectLst>
            <a:outerShdw blurRad="1270000" dist="622300" dir="27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16609630" y="3"/>
            <a:ext cx="2882767" cy="2448283"/>
          </a:xfrm>
          <a:custGeom>
            <a:avLst/>
            <a:gdLst/>
            <a:ahLst/>
            <a:cxnLst/>
            <a:rect l="l" t="t" r="r" b="b"/>
            <a:pathLst>
              <a:path w="6005764" h="6318150" extrusionOk="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18630612" y="554996"/>
            <a:ext cx="857659" cy="2748476"/>
          </a:xfrm>
          <a:custGeom>
            <a:avLst/>
            <a:gdLst/>
            <a:ahLst/>
            <a:cxnLst/>
            <a:rect l="l" t="t" r="r" b="b"/>
            <a:pathLst>
              <a:path w="2541212" h="6914404" extrusionOk="0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0">
                <a:srgbClr val="0C604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"/>
          <p:cNvSpPr txBox="1"/>
          <p:nvPr/>
        </p:nvSpPr>
        <p:spPr>
          <a:xfrm>
            <a:off x="373450" y="1577625"/>
            <a:ext cx="2377500" cy="1188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C351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p2"/>
          <p:cNvSpPr txBox="1"/>
          <p:nvPr/>
        </p:nvSpPr>
        <p:spPr>
          <a:xfrm>
            <a:off x="449650" y="7956050"/>
            <a:ext cx="2377500" cy="1188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C351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3fdde22b16_4_15"/>
          <p:cNvSpPr/>
          <p:nvPr/>
        </p:nvSpPr>
        <p:spPr>
          <a:xfrm>
            <a:off x="794800" y="2625075"/>
            <a:ext cx="75744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g33fdde22b16_4_15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9" name="Google Shape;579;g33fdde22b16_4_15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80" name="Google Shape;580;g33fdde22b16_4_15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</a:t>
            </a: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6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81" name="Google Shape;581;g33fdde22b16_4_15"/>
          <p:cNvSpPr txBox="1"/>
          <p:nvPr/>
        </p:nvSpPr>
        <p:spPr>
          <a:xfrm>
            <a:off x="1207003" y="2625075"/>
            <a:ext cx="70269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03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Vector Similarity Matching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82" name="Google Shape;582;g33fdde22b16_4_15"/>
          <p:cNvSpPr/>
          <p:nvPr/>
        </p:nvSpPr>
        <p:spPr>
          <a:xfrm>
            <a:off x="8091688" y="6578235"/>
            <a:ext cx="2211000" cy="6921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C3512"/>
          </a:solidFill>
          <a:ln w="9525" cap="flat" cmpd="sng">
            <a:solidFill>
              <a:srgbClr val="1880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3" name="Google Shape;583;g33fdde22b16_4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3225" y="4473185"/>
            <a:ext cx="5219700" cy="490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g33fdde22b16_4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01450" y="3981450"/>
            <a:ext cx="7026900" cy="588567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g33fdde22b16_4_15"/>
          <p:cNvSpPr txBox="1"/>
          <p:nvPr/>
        </p:nvSpPr>
        <p:spPr>
          <a:xfrm>
            <a:off x="3415725" y="3691475"/>
            <a:ext cx="7329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US" sz="2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Multi-Modal Similarity Search + FAISS Indexing</a:t>
            </a:r>
            <a:endParaRPr sz="25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86" name="Google Shape;586;g33fdde22b16_4_15"/>
          <p:cNvSpPr/>
          <p:nvPr/>
        </p:nvSpPr>
        <p:spPr>
          <a:xfrm>
            <a:off x="12147625" y="6406425"/>
            <a:ext cx="6330900" cy="2327400"/>
          </a:xfrm>
          <a:prstGeom prst="rect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419e2a0e06_13_27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92" name="Google Shape;592;g3419e2a0e06_13_27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93" name="Google Shape;593;g3419e2a0e06_13_27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</a:t>
            </a: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7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94" name="Google Shape;594;g3419e2a0e06_13_27"/>
          <p:cNvSpPr/>
          <p:nvPr/>
        </p:nvSpPr>
        <p:spPr>
          <a:xfrm>
            <a:off x="794800" y="2625075"/>
            <a:ext cx="75744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g3419e2a0e06_13_27"/>
          <p:cNvSpPr txBox="1"/>
          <p:nvPr/>
        </p:nvSpPr>
        <p:spPr>
          <a:xfrm>
            <a:off x="1207003" y="2625075"/>
            <a:ext cx="70269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03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Vector Similarity Matching</a:t>
            </a: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96" name="Google Shape;596;g3419e2a0e06_13_27"/>
          <p:cNvSpPr/>
          <p:nvPr/>
        </p:nvSpPr>
        <p:spPr>
          <a:xfrm>
            <a:off x="2231300" y="4095550"/>
            <a:ext cx="15014174" cy="6357366"/>
          </a:xfrm>
          <a:custGeom>
            <a:avLst/>
            <a:gdLst/>
            <a:ahLst/>
            <a:cxnLst/>
            <a:rect l="l" t="t" r="r" b="b"/>
            <a:pathLst>
              <a:path w="14097816" h="8229600" extrusionOk="0">
                <a:moveTo>
                  <a:pt x="0" y="0"/>
                </a:moveTo>
                <a:lnTo>
                  <a:pt x="14097816" y="0"/>
                </a:lnTo>
                <a:lnTo>
                  <a:pt x="140978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97" name="Google Shape;597;g3419e2a0e06_13_27"/>
          <p:cNvSpPr txBox="1"/>
          <p:nvPr/>
        </p:nvSpPr>
        <p:spPr>
          <a:xfrm>
            <a:off x="2639625" y="4227088"/>
            <a:ext cx="509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Schema Vectorization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98" name="Google Shape;598;g3419e2a0e06_13_27"/>
          <p:cNvSpPr txBox="1"/>
          <p:nvPr/>
        </p:nvSpPr>
        <p:spPr>
          <a:xfrm>
            <a:off x="11688525" y="5141488"/>
            <a:ext cx="509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Multi-Modal Encoding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99" name="Google Shape;599;g3419e2a0e06_13_27"/>
          <p:cNvSpPr txBox="1"/>
          <p:nvPr/>
        </p:nvSpPr>
        <p:spPr>
          <a:xfrm>
            <a:off x="11816950" y="6878013"/>
            <a:ext cx="4966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Query Vector Generation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00" name="Google Shape;600;g3419e2a0e06_13_27"/>
          <p:cNvSpPr txBox="1"/>
          <p:nvPr/>
        </p:nvSpPr>
        <p:spPr>
          <a:xfrm>
            <a:off x="2639625" y="7696188"/>
            <a:ext cx="509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Cosine Similarity Search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01" name="Google Shape;601;g3419e2a0e06_13_27"/>
          <p:cNvSpPr txBox="1"/>
          <p:nvPr/>
        </p:nvSpPr>
        <p:spPr>
          <a:xfrm>
            <a:off x="11816950" y="8614538"/>
            <a:ext cx="4966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Score-Based Ranking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02" name="Google Shape;602;g3419e2a0e06_13_27"/>
          <p:cNvSpPr txBox="1"/>
          <p:nvPr/>
        </p:nvSpPr>
        <p:spPr>
          <a:xfrm>
            <a:off x="2639625" y="9468838"/>
            <a:ext cx="509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Match Explanation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03" name="Google Shape;603;g3419e2a0e06_13_27"/>
          <p:cNvSpPr txBox="1"/>
          <p:nvPr/>
        </p:nvSpPr>
        <p:spPr>
          <a:xfrm>
            <a:off x="2639625" y="5999738"/>
            <a:ext cx="509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FAISS Index Construction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04" name="Google Shape;604;g3419e2a0e06_13_27"/>
          <p:cNvSpPr txBox="1"/>
          <p:nvPr/>
        </p:nvSpPr>
        <p:spPr>
          <a:xfrm>
            <a:off x="8348200" y="60563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3300" b="1">
                <a:solidFill>
                  <a:srgbClr val="DE4D1B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sz="3300">
              <a:solidFill>
                <a:srgbClr val="DE4D1B"/>
              </a:solidFill>
            </a:endParaRPr>
          </a:p>
        </p:txBody>
      </p:sp>
      <p:sp>
        <p:nvSpPr>
          <p:cNvPr id="605" name="Google Shape;605;g3419e2a0e06_13_27"/>
          <p:cNvSpPr txBox="1"/>
          <p:nvPr/>
        </p:nvSpPr>
        <p:spPr>
          <a:xfrm>
            <a:off x="8348200" y="43291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F4B823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3300">
              <a:solidFill>
                <a:srgbClr val="F4B823"/>
              </a:solidFill>
            </a:endParaRPr>
          </a:p>
        </p:txBody>
      </p:sp>
      <p:sp>
        <p:nvSpPr>
          <p:cNvPr id="606" name="Google Shape;606;g3419e2a0e06_13_27"/>
          <p:cNvSpPr txBox="1"/>
          <p:nvPr/>
        </p:nvSpPr>
        <p:spPr>
          <a:xfrm>
            <a:off x="10378612" y="5198882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ED942D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sz="3300">
              <a:solidFill>
                <a:srgbClr val="ED942D"/>
              </a:solidFill>
            </a:endParaRPr>
          </a:p>
        </p:txBody>
      </p:sp>
      <p:sp>
        <p:nvSpPr>
          <p:cNvPr id="607" name="Google Shape;607;g3419e2a0e06_13_27"/>
          <p:cNvSpPr txBox="1"/>
          <p:nvPr/>
        </p:nvSpPr>
        <p:spPr>
          <a:xfrm>
            <a:off x="8348200" y="77835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4F5684"/>
                </a:solidFill>
                <a:latin typeface="Raleway"/>
                <a:ea typeface="Raleway"/>
                <a:cs typeface="Raleway"/>
                <a:sym typeface="Raleway"/>
              </a:rPr>
              <a:t>05</a:t>
            </a:r>
            <a:endParaRPr sz="3300">
              <a:solidFill>
                <a:srgbClr val="4F5684"/>
              </a:solidFill>
            </a:endParaRPr>
          </a:p>
        </p:txBody>
      </p:sp>
      <p:sp>
        <p:nvSpPr>
          <p:cNvPr id="608" name="Google Shape;608;g3419e2a0e06_13_27"/>
          <p:cNvSpPr txBox="1"/>
          <p:nvPr/>
        </p:nvSpPr>
        <p:spPr>
          <a:xfrm>
            <a:off x="10378612" y="6951482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9B4F8F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3300">
              <a:solidFill>
                <a:srgbClr val="9B4F8F"/>
              </a:solidFill>
            </a:endParaRPr>
          </a:p>
        </p:txBody>
      </p:sp>
      <p:sp>
        <p:nvSpPr>
          <p:cNvPr id="609" name="Google Shape;609;g3419e2a0e06_13_27"/>
          <p:cNvSpPr txBox="1"/>
          <p:nvPr/>
        </p:nvSpPr>
        <p:spPr>
          <a:xfrm>
            <a:off x="10378612" y="8704082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32566E"/>
                </a:solidFill>
                <a:latin typeface="Raleway"/>
                <a:ea typeface="Raleway"/>
                <a:cs typeface="Raleway"/>
                <a:sym typeface="Raleway"/>
              </a:rPr>
              <a:t>06</a:t>
            </a:r>
            <a:endParaRPr sz="3300">
              <a:solidFill>
                <a:srgbClr val="32566E"/>
              </a:solidFill>
            </a:endParaRPr>
          </a:p>
        </p:txBody>
      </p:sp>
      <p:sp>
        <p:nvSpPr>
          <p:cNvPr id="610" name="Google Shape;610;g3419e2a0e06_13_27"/>
          <p:cNvSpPr txBox="1"/>
          <p:nvPr/>
        </p:nvSpPr>
        <p:spPr>
          <a:xfrm>
            <a:off x="8348200" y="95107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197B93"/>
                </a:solidFill>
                <a:latin typeface="Raleway"/>
                <a:ea typeface="Raleway"/>
                <a:cs typeface="Raleway"/>
                <a:sym typeface="Raleway"/>
              </a:rPr>
              <a:t>07</a:t>
            </a:r>
            <a:endParaRPr sz="3300">
              <a:solidFill>
                <a:srgbClr val="197B93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419e2a0e06_0_42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16" name="Google Shape;616;g3419e2a0e06_0_42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17" name="Google Shape;617;g3419e2a0e06_0_42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</a:t>
            </a: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8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18" name="Google Shape;618;g3419e2a0e06_0_42"/>
          <p:cNvSpPr txBox="1"/>
          <p:nvPr/>
        </p:nvSpPr>
        <p:spPr>
          <a:xfrm>
            <a:off x="1371825" y="3726150"/>
            <a:ext cx="16224000" cy="6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Similarity Weights:</a:t>
            </a:r>
            <a:br>
              <a:rPr lang="en-US" sz="2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Semantic: 50%		Structural: 30%		Token-based: 20%</a:t>
            </a:r>
            <a:b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2800" b="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Fast &amp; Scalable</a:t>
            </a:r>
            <a:r>
              <a:rPr lang="en-US" sz="2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br>
              <a:rPr lang="en-US" sz="2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Enables rapid similarity search even across large schema libraries.</a:t>
            </a:r>
            <a:b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Smart Learning:</a:t>
            </a:r>
            <a:b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Learns from existing high-quality schemas to improve matching over time.</a:t>
            </a:r>
            <a:b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Schema Reuse:</a:t>
            </a:r>
            <a:b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Supports optimization by suggesting similar existing schema components.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19" name="Google Shape;619;g3419e2a0e06_0_42"/>
          <p:cNvSpPr/>
          <p:nvPr/>
        </p:nvSpPr>
        <p:spPr>
          <a:xfrm>
            <a:off x="794800" y="2625075"/>
            <a:ext cx="75744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g3419e2a0e06_0_42"/>
          <p:cNvSpPr txBox="1"/>
          <p:nvPr/>
        </p:nvSpPr>
        <p:spPr>
          <a:xfrm>
            <a:off x="1207003" y="2625075"/>
            <a:ext cx="70269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03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Vector Similarity Matching</a:t>
            </a: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6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6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6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6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3fdde22b16_1_112"/>
          <p:cNvSpPr/>
          <p:nvPr/>
        </p:nvSpPr>
        <p:spPr>
          <a:xfrm>
            <a:off x="794800" y="2625075"/>
            <a:ext cx="128418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g33fdde22b16_1_112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27" name="Google Shape;627;g33fdde22b16_1_112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28" name="Google Shape;628;g33fdde22b16_1_112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</a:t>
            </a: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9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29" name="Google Shape;629;g33fdde22b16_1_112"/>
          <p:cNvSpPr txBox="1"/>
          <p:nvPr/>
        </p:nvSpPr>
        <p:spPr>
          <a:xfrm>
            <a:off x="1296144" y="2625075"/>
            <a:ext cx="11891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04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Schema Standardization &amp; Column Name Mapping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30" name="Google Shape;630;g33fdde22b16_1_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5050" y="5166775"/>
            <a:ext cx="5053525" cy="455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g33fdde22b16_1_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28375" y="4230125"/>
            <a:ext cx="5926675" cy="642412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g33fdde22b16_1_112"/>
          <p:cNvSpPr/>
          <p:nvPr/>
        </p:nvSpPr>
        <p:spPr>
          <a:xfrm>
            <a:off x="7892975" y="7096138"/>
            <a:ext cx="2211000" cy="6921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C3512"/>
          </a:solidFill>
          <a:ln w="9525" cap="flat" cmpd="sng">
            <a:solidFill>
              <a:srgbClr val="1880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g33fdde22b16_1_112"/>
          <p:cNvSpPr txBox="1"/>
          <p:nvPr/>
        </p:nvSpPr>
        <p:spPr>
          <a:xfrm>
            <a:off x="3415725" y="3691475"/>
            <a:ext cx="78993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US" sz="2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Pattern Matching + Set Operations + Domain Rules</a:t>
            </a:r>
            <a:endParaRPr sz="25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34" name="Google Shape;634;g33fdde22b16_1_112"/>
          <p:cNvSpPr/>
          <p:nvPr/>
        </p:nvSpPr>
        <p:spPr>
          <a:xfrm>
            <a:off x="11594300" y="4639475"/>
            <a:ext cx="3593400" cy="873000"/>
          </a:xfrm>
          <a:prstGeom prst="rect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g33fdde22b16_1_112"/>
          <p:cNvSpPr/>
          <p:nvPr/>
        </p:nvSpPr>
        <p:spPr>
          <a:xfrm>
            <a:off x="11594300" y="7354100"/>
            <a:ext cx="3037800" cy="1115100"/>
          </a:xfrm>
          <a:prstGeom prst="rect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g33fdde22b16_1_112"/>
          <p:cNvSpPr/>
          <p:nvPr/>
        </p:nvSpPr>
        <p:spPr>
          <a:xfrm>
            <a:off x="11601450" y="5819775"/>
            <a:ext cx="4320300" cy="1115100"/>
          </a:xfrm>
          <a:prstGeom prst="rect">
            <a:avLst/>
          </a:prstGeom>
          <a:noFill/>
          <a:ln w="76200" cap="flat" cmpd="sng">
            <a:solidFill>
              <a:srgbClr val="325D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300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419e2a0e06_13_39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2" name="Google Shape;642;g3419e2a0e06_13_39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43" name="Google Shape;643;g3419e2a0e06_13_39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20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44" name="Google Shape;644;g3419e2a0e06_13_39"/>
          <p:cNvSpPr/>
          <p:nvPr/>
        </p:nvSpPr>
        <p:spPr>
          <a:xfrm>
            <a:off x="2231300" y="4095550"/>
            <a:ext cx="15014174" cy="6357366"/>
          </a:xfrm>
          <a:custGeom>
            <a:avLst/>
            <a:gdLst/>
            <a:ahLst/>
            <a:cxnLst/>
            <a:rect l="l" t="t" r="r" b="b"/>
            <a:pathLst>
              <a:path w="14097816" h="8229600" extrusionOk="0">
                <a:moveTo>
                  <a:pt x="0" y="0"/>
                </a:moveTo>
                <a:lnTo>
                  <a:pt x="14097816" y="0"/>
                </a:lnTo>
                <a:lnTo>
                  <a:pt x="140978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45" name="Google Shape;645;g3419e2a0e06_13_39"/>
          <p:cNvSpPr txBox="1"/>
          <p:nvPr/>
        </p:nvSpPr>
        <p:spPr>
          <a:xfrm>
            <a:off x="2639625" y="4227088"/>
            <a:ext cx="509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Domain Rule Application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6" name="Google Shape;646;g3419e2a0e06_13_39"/>
          <p:cNvSpPr txBox="1"/>
          <p:nvPr/>
        </p:nvSpPr>
        <p:spPr>
          <a:xfrm>
            <a:off x="11688525" y="5141488"/>
            <a:ext cx="509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Gap Analysis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7" name="Google Shape;647;g3419e2a0e06_13_39"/>
          <p:cNvSpPr txBox="1"/>
          <p:nvPr/>
        </p:nvSpPr>
        <p:spPr>
          <a:xfrm>
            <a:off x="11816950" y="6878013"/>
            <a:ext cx="4966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Quality Metrics Evaluation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8" name="Google Shape;648;g3419e2a0e06_13_39"/>
          <p:cNvSpPr txBox="1"/>
          <p:nvPr/>
        </p:nvSpPr>
        <p:spPr>
          <a:xfrm>
            <a:off x="2639625" y="7696188"/>
            <a:ext cx="509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Enhancement Suggestions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9" name="Google Shape;649;g3419e2a0e06_13_39"/>
          <p:cNvSpPr txBox="1"/>
          <p:nvPr/>
        </p:nvSpPr>
        <p:spPr>
          <a:xfrm>
            <a:off x="11816950" y="8614538"/>
            <a:ext cx="4966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Constraint Recommendations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50" name="Google Shape;650;g3419e2a0e06_13_39"/>
          <p:cNvSpPr txBox="1"/>
          <p:nvPr/>
        </p:nvSpPr>
        <p:spPr>
          <a:xfrm>
            <a:off x="2639625" y="9468838"/>
            <a:ext cx="509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Integrity Validation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51" name="Google Shape;651;g3419e2a0e06_13_39"/>
          <p:cNvSpPr txBox="1"/>
          <p:nvPr/>
        </p:nvSpPr>
        <p:spPr>
          <a:xfrm>
            <a:off x="2639625" y="5999738"/>
            <a:ext cx="509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Pattern Matching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52" name="Google Shape;652;g3419e2a0e06_13_39"/>
          <p:cNvSpPr txBox="1"/>
          <p:nvPr/>
        </p:nvSpPr>
        <p:spPr>
          <a:xfrm>
            <a:off x="8348200" y="60563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DE4D1B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sz="3300">
              <a:solidFill>
                <a:srgbClr val="DE4D1B"/>
              </a:solidFill>
            </a:endParaRPr>
          </a:p>
        </p:txBody>
      </p:sp>
      <p:sp>
        <p:nvSpPr>
          <p:cNvPr id="653" name="Google Shape;653;g3419e2a0e06_13_39"/>
          <p:cNvSpPr txBox="1"/>
          <p:nvPr/>
        </p:nvSpPr>
        <p:spPr>
          <a:xfrm>
            <a:off x="8348200" y="43291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F4B823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3300">
              <a:solidFill>
                <a:srgbClr val="F4B823"/>
              </a:solidFill>
            </a:endParaRPr>
          </a:p>
        </p:txBody>
      </p:sp>
      <p:sp>
        <p:nvSpPr>
          <p:cNvPr id="654" name="Google Shape;654;g3419e2a0e06_13_39"/>
          <p:cNvSpPr txBox="1"/>
          <p:nvPr/>
        </p:nvSpPr>
        <p:spPr>
          <a:xfrm>
            <a:off x="10378612" y="5198882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>
                <a:solidFill>
                  <a:srgbClr val="ED942D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sz="3300" dirty="0">
              <a:solidFill>
                <a:srgbClr val="ED942D"/>
              </a:solidFill>
            </a:endParaRPr>
          </a:p>
        </p:txBody>
      </p:sp>
      <p:sp>
        <p:nvSpPr>
          <p:cNvPr id="655" name="Google Shape;655;g3419e2a0e06_13_39"/>
          <p:cNvSpPr txBox="1"/>
          <p:nvPr/>
        </p:nvSpPr>
        <p:spPr>
          <a:xfrm>
            <a:off x="8348200" y="77835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4F5684"/>
                </a:solidFill>
                <a:latin typeface="Raleway"/>
                <a:ea typeface="Raleway"/>
                <a:cs typeface="Raleway"/>
                <a:sym typeface="Raleway"/>
              </a:rPr>
              <a:t>05</a:t>
            </a:r>
            <a:endParaRPr sz="3300">
              <a:solidFill>
                <a:srgbClr val="4F5684"/>
              </a:solidFill>
            </a:endParaRPr>
          </a:p>
        </p:txBody>
      </p:sp>
      <p:sp>
        <p:nvSpPr>
          <p:cNvPr id="656" name="Google Shape;656;g3419e2a0e06_13_39"/>
          <p:cNvSpPr txBox="1"/>
          <p:nvPr/>
        </p:nvSpPr>
        <p:spPr>
          <a:xfrm>
            <a:off x="10378612" y="6951482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9B4F8F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3300">
              <a:solidFill>
                <a:srgbClr val="9B4F8F"/>
              </a:solidFill>
            </a:endParaRPr>
          </a:p>
        </p:txBody>
      </p:sp>
      <p:sp>
        <p:nvSpPr>
          <p:cNvPr id="657" name="Google Shape;657;g3419e2a0e06_13_39"/>
          <p:cNvSpPr txBox="1"/>
          <p:nvPr/>
        </p:nvSpPr>
        <p:spPr>
          <a:xfrm>
            <a:off x="10378612" y="8704082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32566E"/>
                </a:solidFill>
                <a:latin typeface="Raleway"/>
                <a:ea typeface="Raleway"/>
                <a:cs typeface="Raleway"/>
                <a:sym typeface="Raleway"/>
              </a:rPr>
              <a:t>06</a:t>
            </a:r>
            <a:endParaRPr sz="3300">
              <a:solidFill>
                <a:srgbClr val="32566E"/>
              </a:solidFill>
            </a:endParaRPr>
          </a:p>
        </p:txBody>
      </p:sp>
      <p:sp>
        <p:nvSpPr>
          <p:cNvPr id="658" name="Google Shape;658;g3419e2a0e06_13_39"/>
          <p:cNvSpPr txBox="1"/>
          <p:nvPr/>
        </p:nvSpPr>
        <p:spPr>
          <a:xfrm>
            <a:off x="8348200" y="95107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197B93"/>
                </a:solidFill>
                <a:latin typeface="Raleway"/>
                <a:ea typeface="Raleway"/>
                <a:cs typeface="Raleway"/>
                <a:sym typeface="Raleway"/>
              </a:rPr>
              <a:t>07</a:t>
            </a:r>
            <a:endParaRPr sz="3300">
              <a:solidFill>
                <a:srgbClr val="197B93"/>
              </a:solidFill>
            </a:endParaRPr>
          </a:p>
        </p:txBody>
      </p:sp>
      <p:sp>
        <p:nvSpPr>
          <p:cNvPr id="659" name="Google Shape;659;g3419e2a0e06_13_39"/>
          <p:cNvSpPr/>
          <p:nvPr/>
        </p:nvSpPr>
        <p:spPr>
          <a:xfrm>
            <a:off x="794800" y="2625075"/>
            <a:ext cx="128418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g3419e2a0e06_13_39"/>
          <p:cNvSpPr txBox="1"/>
          <p:nvPr/>
        </p:nvSpPr>
        <p:spPr>
          <a:xfrm>
            <a:off x="1296144" y="2625075"/>
            <a:ext cx="11891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04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Schema Standardization &amp; Column Name Mapping</a:t>
            </a:r>
            <a:endParaRPr sz="50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419e2a0e06_0_53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6" name="Google Shape;666;g3419e2a0e06_0_53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67" name="Google Shape;667;g3419e2a0e06_0_53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21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68" name="Google Shape;668;g3419e2a0e06_0_53"/>
          <p:cNvSpPr/>
          <p:nvPr/>
        </p:nvSpPr>
        <p:spPr>
          <a:xfrm>
            <a:off x="794800" y="2625075"/>
            <a:ext cx="128418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g3419e2a0e06_0_53"/>
          <p:cNvSpPr txBox="1"/>
          <p:nvPr/>
        </p:nvSpPr>
        <p:spPr>
          <a:xfrm>
            <a:off x="1296144" y="2625075"/>
            <a:ext cx="11891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04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Schema Standardization &amp; Column Name Mapping</a:t>
            </a:r>
            <a:endParaRPr sz="50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0" name="Google Shape;670;g3419e2a0e06_0_53"/>
          <p:cNvSpPr txBox="1"/>
          <p:nvPr/>
        </p:nvSpPr>
        <p:spPr>
          <a:xfrm>
            <a:off x="1371825" y="3726150"/>
            <a:ext cx="16224000" cy="6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Structural Enhancement:</a:t>
            </a:r>
            <a:br>
              <a:rPr lang="en-US" sz="2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Identifies missing tables or columns.</a:t>
            </a:r>
            <a:b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2800" b="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Naming Enhancement:</a:t>
            </a:r>
            <a:br>
              <a:rPr lang="en-US" sz="2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Applies naming standardization.</a:t>
            </a:r>
            <a:b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Constraints Enhancement:</a:t>
            </a:r>
            <a:b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Optimizes existing constraints and recommends additions.</a:t>
            </a:r>
            <a:b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Relationships Enhancement:</a:t>
            </a:r>
            <a:b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Fixes or adds meaningful foreign key references.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6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6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6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6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419e2a0e06_13_49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7" name="Google Shape;677;g3419e2a0e06_13_49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78" name="Google Shape;678;g3419e2a0e06_13_49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22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680" name="Google Shape;680;g3419e2a0e06_13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00" y="5104221"/>
            <a:ext cx="7705725" cy="394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g3419e2a0e06_13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13575" y="4140167"/>
            <a:ext cx="6996650" cy="5870408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g3419e2a0e06_13_49"/>
          <p:cNvSpPr/>
          <p:nvPr/>
        </p:nvSpPr>
        <p:spPr>
          <a:xfrm>
            <a:off x="8801550" y="6729321"/>
            <a:ext cx="2211000" cy="6921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C3512"/>
          </a:solidFill>
          <a:ln w="9525" cap="flat" cmpd="sng">
            <a:solidFill>
              <a:srgbClr val="1880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g3419e2a0e06_13_49"/>
          <p:cNvSpPr txBox="1"/>
          <p:nvPr/>
        </p:nvSpPr>
        <p:spPr>
          <a:xfrm>
            <a:off x="3415725" y="3691475"/>
            <a:ext cx="66093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US" sz="2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LLM-Based Validation + DW Optimization</a:t>
            </a:r>
            <a:endParaRPr sz="25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84" name="Google Shape;684;g3419e2a0e06_13_49"/>
          <p:cNvSpPr/>
          <p:nvPr/>
        </p:nvSpPr>
        <p:spPr>
          <a:xfrm>
            <a:off x="11458550" y="4298950"/>
            <a:ext cx="3593400" cy="1935900"/>
          </a:xfrm>
          <a:prstGeom prst="rect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g3419e2a0e06_13_49"/>
          <p:cNvSpPr/>
          <p:nvPr/>
        </p:nvSpPr>
        <p:spPr>
          <a:xfrm>
            <a:off x="11449050" y="6353975"/>
            <a:ext cx="6609300" cy="2146200"/>
          </a:xfrm>
          <a:prstGeom prst="rect">
            <a:avLst/>
          </a:prstGeom>
          <a:noFill/>
          <a:ln w="76200" cap="flat" cmpd="sng">
            <a:solidFill>
              <a:srgbClr val="325D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g3419e2a0e06_13_49"/>
          <p:cNvSpPr/>
          <p:nvPr/>
        </p:nvSpPr>
        <p:spPr>
          <a:xfrm>
            <a:off x="11439050" y="8619275"/>
            <a:ext cx="3288900" cy="1147800"/>
          </a:xfrm>
          <a:prstGeom prst="rect">
            <a:avLst/>
          </a:prstGeom>
          <a:noFill/>
          <a:ln w="76200" cap="flat" cmpd="sng">
            <a:solidFill>
              <a:srgbClr val="197B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694;g3419e2a0e06_0_64">
            <a:extLst>
              <a:ext uri="{FF2B5EF4-FFF2-40B4-BE49-F238E27FC236}">
                <a16:creationId xmlns:a16="http://schemas.microsoft.com/office/drawing/2014/main" id="{8401C53F-E6CF-F81C-F1DB-70C7FA999C38}"/>
              </a:ext>
            </a:extLst>
          </p:cNvPr>
          <p:cNvSpPr/>
          <p:nvPr/>
        </p:nvSpPr>
        <p:spPr>
          <a:xfrm>
            <a:off x="794800" y="2625075"/>
            <a:ext cx="11804656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695;g3419e2a0e06_0_64">
            <a:extLst>
              <a:ext uri="{FF2B5EF4-FFF2-40B4-BE49-F238E27FC236}">
                <a16:creationId xmlns:a16="http://schemas.microsoft.com/office/drawing/2014/main" id="{CB2EFB13-3085-34D0-13E9-C0D118A5372B}"/>
              </a:ext>
            </a:extLst>
          </p:cNvPr>
          <p:cNvSpPr txBox="1"/>
          <p:nvPr/>
        </p:nvSpPr>
        <p:spPr>
          <a:xfrm>
            <a:off x="1345621" y="2625075"/>
            <a:ext cx="11253834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05 </a:t>
            </a:r>
            <a:r>
              <a:rPr lang="en-US" sz="35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Gemini Schema Validation &amp; DW Enhancement</a:t>
            </a:r>
            <a:endParaRPr sz="35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51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300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419e2a0e06_0_64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92" name="Google Shape;692;g3419e2a0e06_0_64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93" name="Google Shape;693;g3419e2a0e06_0_64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</a:t>
            </a: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3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94" name="Google Shape;694;g3419e2a0e06_0_64"/>
          <p:cNvSpPr/>
          <p:nvPr/>
        </p:nvSpPr>
        <p:spPr>
          <a:xfrm>
            <a:off x="794800" y="2625075"/>
            <a:ext cx="11804656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g3419e2a0e06_0_64"/>
          <p:cNvSpPr txBox="1"/>
          <p:nvPr/>
        </p:nvSpPr>
        <p:spPr>
          <a:xfrm>
            <a:off x="1345621" y="2625075"/>
            <a:ext cx="11253834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05 </a:t>
            </a:r>
            <a:r>
              <a:rPr lang="en-US" sz="35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Gemini Schema Validation &amp; DW Enhancement</a:t>
            </a:r>
            <a:endParaRPr sz="35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51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96" name="Google Shape;696;g3419e2a0e06_0_64"/>
          <p:cNvSpPr/>
          <p:nvPr/>
        </p:nvSpPr>
        <p:spPr>
          <a:xfrm>
            <a:off x="1143000" y="3994150"/>
            <a:ext cx="17163860" cy="6152564"/>
          </a:xfrm>
          <a:custGeom>
            <a:avLst/>
            <a:gdLst/>
            <a:ahLst/>
            <a:cxnLst/>
            <a:rect l="l" t="t" r="r" b="b"/>
            <a:pathLst>
              <a:path w="16230600" h="8176165" extrusionOk="0">
                <a:moveTo>
                  <a:pt x="0" y="0"/>
                </a:moveTo>
                <a:lnTo>
                  <a:pt x="16230600" y="0"/>
                </a:lnTo>
                <a:lnTo>
                  <a:pt x="16230600" y="8176165"/>
                </a:lnTo>
                <a:lnTo>
                  <a:pt x="0" y="81761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97" name="Google Shape;697;g3419e2a0e06_0_64"/>
          <p:cNvSpPr txBox="1"/>
          <p:nvPr/>
        </p:nvSpPr>
        <p:spPr>
          <a:xfrm>
            <a:off x="8195800" y="6237575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DE4D1B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sz="3300">
              <a:solidFill>
                <a:srgbClr val="DE4D1B"/>
              </a:solidFill>
            </a:endParaRPr>
          </a:p>
        </p:txBody>
      </p:sp>
      <p:sp>
        <p:nvSpPr>
          <p:cNvPr id="698" name="Google Shape;698;g3419e2a0e06_0_64"/>
          <p:cNvSpPr txBox="1"/>
          <p:nvPr/>
        </p:nvSpPr>
        <p:spPr>
          <a:xfrm>
            <a:off x="8195800" y="42590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F4B823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3300">
              <a:solidFill>
                <a:srgbClr val="F4B823"/>
              </a:solidFill>
            </a:endParaRPr>
          </a:p>
        </p:txBody>
      </p:sp>
      <p:sp>
        <p:nvSpPr>
          <p:cNvPr id="699" name="Google Shape;699;g3419e2a0e06_0_64"/>
          <p:cNvSpPr txBox="1"/>
          <p:nvPr/>
        </p:nvSpPr>
        <p:spPr>
          <a:xfrm>
            <a:off x="10569112" y="5290848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>
                <a:solidFill>
                  <a:srgbClr val="ED942D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sz="3300" dirty="0">
              <a:solidFill>
                <a:srgbClr val="ED942D"/>
              </a:solidFill>
            </a:endParaRPr>
          </a:p>
        </p:txBody>
      </p:sp>
      <p:sp>
        <p:nvSpPr>
          <p:cNvPr id="700" name="Google Shape;700;g3419e2a0e06_0_64"/>
          <p:cNvSpPr txBox="1"/>
          <p:nvPr/>
        </p:nvSpPr>
        <p:spPr>
          <a:xfrm>
            <a:off x="8195800" y="8167975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4F5684"/>
                </a:solidFill>
                <a:latin typeface="Raleway"/>
                <a:ea typeface="Raleway"/>
                <a:cs typeface="Raleway"/>
                <a:sym typeface="Raleway"/>
              </a:rPr>
              <a:t>05</a:t>
            </a:r>
            <a:endParaRPr sz="3300">
              <a:solidFill>
                <a:srgbClr val="4F5684"/>
              </a:solidFill>
            </a:endParaRPr>
          </a:p>
        </p:txBody>
      </p:sp>
      <p:sp>
        <p:nvSpPr>
          <p:cNvPr id="701" name="Google Shape;701;g3419e2a0e06_0_64"/>
          <p:cNvSpPr txBox="1"/>
          <p:nvPr/>
        </p:nvSpPr>
        <p:spPr>
          <a:xfrm>
            <a:off x="10569112" y="7219048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4B7593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3300">
              <a:solidFill>
                <a:srgbClr val="4B7593"/>
              </a:solidFill>
            </a:endParaRPr>
          </a:p>
        </p:txBody>
      </p:sp>
      <p:sp>
        <p:nvSpPr>
          <p:cNvPr id="702" name="Google Shape;702;g3419e2a0e06_0_64"/>
          <p:cNvSpPr txBox="1"/>
          <p:nvPr/>
        </p:nvSpPr>
        <p:spPr>
          <a:xfrm>
            <a:off x="10569112" y="9183148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32566E"/>
                </a:solidFill>
                <a:latin typeface="Raleway"/>
                <a:ea typeface="Raleway"/>
                <a:cs typeface="Raleway"/>
                <a:sym typeface="Raleway"/>
              </a:rPr>
              <a:t>06</a:t>
            </a:r>
            <a:endParaRPr sz="3300">
              <a:solidFill>
                <a:srgbClr val="32566E"/>
              </a:solidFill>
            </a:endParaRPr>
          </a:p>
        </p:txBody>
      </p:sp>
      <p:sp>
        <p:nvSpPr>
          <p:cNvPr id="703" name="Google Shape;703;g3419e2a0e06_0_64"/>
          <p:cNvSpPr txBox="1"/>
          <p:nvPr/>
        </p:nvSpPr>
        <p:spPr>
          <a:xfrm>
            <a:off x="1420825" y="4184838"/>
            <a:ext cx="61674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5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LLM-Powered Schema Validation</a:t>
            </a:r>
            <a:endParaRPr sz="2500" b="1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04" name="Google Shape;704;g3419e2a0e06_0_64"/>
          <p:cNvSpPr txBox="1"/>
          <p:nvPr/>
        </p:nvSpPr>
        <p:spPr>
          <a:xfrm>
            <a:off x="11811000" y="5169338"/>
            <a:ext cx="5842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DW-Readiness Scoring</a:t>
            </a:r>
            <a:endParaRPr sz="25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05" name="Google Shape;705;g3419e2a0e06_0_64"/>
          <p:cNvSpPr txBox="1"/>
          <p:nvPr/>
        </p:nvSpPr>
        <p:spPr>
          <a:xfrm>
            <a:off x="1571750" y="6163363"/>
            <a:ext cx="5842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OLAP Optimization Assessment</a:t>
            </a:r>
            <a:endParaRPr sz="25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06" name="Google Shape;706;g3419e2a0e06_0_64"/>
          <p:cNvSpPr txBox="1"/>
          <p:nvPr/>
        </p:nvSpPr>
        <p:spPr>
          <a:xfrm>
            <a:off x="11963400" y="7097538"/>
            <a:ext cx="5842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Dimensional Modeling Suggestions</a:t>
            </a:r>
            <a:endParaRPr sz="25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07" name="Google Shape;707;g3419e2a0e06_0_64"/>
          <p:cNvSpPr txBox="1"/>
          <p:nvPr/>
        </p:nvSpPr>
        <p:spPr>
          <a:xfrm>
            <a:off x="11963400" y="9061638"/>
            <a:ext cx="5842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Final Report Generation</a:t>
            </a:r>
            <a:endParaRPr sz="25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08" name="Google Shape;708;g3419e2a0e06_0_64"/>
          <p:cNvSpPr txBox="1"/>
          <p:nvPr/>
        </p:nvSpPr>
        <p:spPr>
          <a:xfrm>
            <a:off x="1420825" y="8093763"/>
            <a:ext cx="6580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Index &amp; Partitioning Recommendations</a:t>
            </a:r>
            <a:endParaRPr sz="25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3fdde22b16_1_92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15" name="Google Shape;715;g33fdde22b16_1_92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716" name="Google Shape;716;g33fdde22b16_1_92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</a:t>
            </a: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4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718" name="Google Shape;718;g33fdde22b16_1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825" y="5553525"/>
            <a:ext cx="5948875" cy="346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g33fdde22b16_1_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44675" y="4015150"/>
            <a:ext cx="6977275" cy="6542775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g33fdde22b16_1_92"/>
          <p:cNvSpPr/>
          <p:nvPr/>
        </p:nvSpPr>
        <p:spPr>
          <a:xfrm>
            <a:off x="7820188" y="6940487"/>
            <a:ext cx="2211000" cy="6921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C3512"/>
          </a:solidFill>
          <a:ln w="9525" cap="flat" cmpd="sng">
            <a:solidFill>
              <a:srgbClr val="1880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g33fdde22b16_1_92"/>
          <p:cNvSpPr txBox="1"/>
          <p:nvPr/>
        </p:nvSpPr>
        <p:spPr>
          <a:xfrm>
            <a:off x="3415725" y="3691475"/>
            <a:ext cx="7329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US" sz="2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Multi-Model Tokenization + Pattern Generation</a:t>
            </a:r>
            <a:endParaRPr sz="25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22" name="Google Shape;722;g33fdde22b16_1_92"/>
          <p:cNvSpPr/>
          <p:nvPr/>
        </p:nvSpPr>
        <p:spPr>
          <a:xfrm>
            <a:off x="11600625" y="6657650"/>
            <a:ext cx="3593400" cy="569400"/>
          </a:xfrm>
          <a:prstGeom prst="rect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713;g33fdde22b16_1_92">
            <a:extLst>
              <a:ext uri="{FF2B5EF4-FFF2-40B4-BE49-F238E27FC236}">
                <a16:creationId xmlns:a16="http://schemas.microsoft.com/office/drawing/2014/main" id="{660B6A8D-DBE4-F1BF-1248-DAC5CEB512DE}"/>
              </a:ext>
            </a:extLst>
          </p:cNvPr>
          <p:cNvSpPr/>
          <p:nvPr/>
        </p:nvSpPr>
        <p:spPr>
          <a:xfrm>
            <a:off x="794800" y="2625075"/>
            <a:ext cx="13236509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717;g33fdde22b16_1_92">
            <a:extLst>
              <a:ext uri="{FF2B5EF4-FFF2-40B4-BE49-F238E27FC236}">
                <a16:creationId xmlns:a16="http://schemas.microsoft.com/office/drawing/2014/main" id="{7C60C041-10EA-CE14-B641-75587993E874}"/>
              </a:ext>
            </a:extLst>
          </p:cNvPr>
          <p:cNvSpPr txBox="1"/>
          <p:nvPr/>
        </p:nvSpPr>
        <p:spPr>
          <a:xfrm>
            <a:off x="1411150" y="2639325"/>
            <a:ext cx="12481554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100" b="1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06 </a:t>
            </a:r>
            <a:r>
              <a:rPr lang="en-US" sz="36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Advanced Tokenization &amp; Realistic Data Generation</a:t>
            </a:r>
            <a:endParaRPr sz="36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 dirty="0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3419e2a0e06_13_59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28" name="Google Shape;728;g3419e2a0e06_13_59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729" name="Google Shape;729;g3419e2a0e06_13_59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</a:t>
            </a: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5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732" name="Google Shape;732;g3419e2a0e06_13_59"/>
          <p:cNvSpPr/>
          <p:nvPr/>
        </p:nvSpPr>
        <p:spPr>
          <a:xfrm>
            <a:off x="2231300" y="4095550"/>
            <a:ext cx="15014174" cy="6357366"/>
          </a:xfrm>
          <a:custGeom>
            <a:avLst/>
            <a:gdLst/>
            <a:ahLst/>
            <a:cxnLst/>
            <a:rect l="l" t="t" r="r" b="b"/>
            <a:pathLst>
              <a:path w="14097816" h="8229600" extrusionOk="0">
                <a:moveTo>
                  <a:pt x="0" y="0"/>
                </a:moveTo>
                <a:lnTo>
                  <a:pt x="14097816" y="0"/>
                </a:lnTo>
                <a:lnTo>
                  <a:pt x="140978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33" name="Google Shape;733;g3419e2a0e06_13_59"/>
          <p:cNvSpPr txBox="1"/>
          <p:nvPr/>
        </p:nvSpPr>
        <p:spPr>
          <a:xfrm>
            <a:off x="2639625" y="4227088"/>
            <a:ext cx="509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Detect Naming Conventions</a:t>
            </a:r>
            <a:endParaRPr sz="2600" b="1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4" name="Google Shape;734;g3419e2a0e06_13_59"/>
          <p:cNvSpPr txBox="1"/>
          <p:nvPr/>
        </p:nvSpPr>
        <p:spPr>
          <a:xfrm>
            <a:off x="11688525" y="5141488"/>
            <a:ext cx="509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Identify Convention Type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5" name="Google Shape;735;g3419e2a0e06_13_59"/>
          <p:cNvSpPr txBox="1"/>
          <p:nvPr/>
        </p:nvSpPr>
        <p:spPr>
          <a:xfrm>
            <a:off x="11816950" y="6878013"/>
            <a:ext cx="4966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Generate Realistic Names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6" name="Google Shape;736;g3419e2a0e06_13_59"/>
          <p:cNvSpPr txBox="1"/>
          <p:nvPr/>
        </p:nvSpPr>
        <p:spPr>
          <a:xfrm>
            <a:off x="2639625" y="7696188"/>
            <a:ext cx="509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Generate Sample Data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7" name="Google Shape;737;g3419e2a0e06_13_59"/>
          <p:cNvSpPr txBox="1"/>
          <p:nvPr/>
        </p:nvSpPr>
        <p:spPr>
          <a:xfrm>
            <a:off x="11816950" y="8614538"/>
            <a:ext cx="4966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Consistency Validation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8" name="Google Shape;738;g3419e2a0e06_13_59"/>
          <p:cNvSpPr txBox="1"/>
          <p:nvPr/>
        </p:nvSpPr>
        <p:spPr>
          <a:xfrm>
            <a:off x="2639625" y="9468838"/>
            <a:ext cx="509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Final Schema Enhancement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9" name="Google Shape;739;g3419e2a0e06_13_59"/>
          <p:cNvSpPr txBox="1"/>
          <p:nvPr/>
        </p:nvSpPr>
        <p:spPr>
          <a:xfrm>
            <a:off x="2639625" y="5999738"/>
            <a:ext cx="509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Tokenize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40" name="Google Shape;740;g3419e2a0e06_13_59"/>
          <p:cNvSpPr txBox="1"/>
          <p:nvPr/>
        </p:nvSpPr>
        <p:spPr>
          <a:xfrm>
            <a:off x="8348200" y="60563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DE4D1B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sz="3300">
              <a:solidFill>
                <a:srgbClr val="DE4D1B"/>
              </a:solidFill>
            </a:endParaRPr>
          </a:p>
        </p:txBody>
      </p:sp>
      <p:sp>
        <p:nvSpPr>
          <p:cNvPr id="741" name="Google Shape;741;g3419e2a0e06_13_59"/>
          <p:cNvSpPr txBox="1"/>
          <p:nvPr/>
        </p:nvSpPr>
        <p:spPr>
          <a:xfrm>
            <a:off x="8348200" y="43291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F4B823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3300">
              <a:solidFill>
                <a:srgbClr val="F4B823"/>
              </a:solidFill>
            </a:endParaRPr>
          </a:p>
        </p:txBody>
      </p:sp>
      <p:sp>
        <p:nvSpPr>
          <p:cNvPr id="742" name="Google Shape;742;g3419e2a0e06_13_59"/>
          <p:cNvSpPr txBox="1"/>
          <p:nvPr/>
        </p:nvSpPr>
        <p:spPr>
          <a:xfrm>
            <a:off x="10378612" y="5214648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>
                <a:solidFill>
                  <a:srgbClr val="ED942D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sz="3300" dirty="0">
              <a:solidFill>
                <a:srgbClr val="ED942D"/>
              </a:solidFill>
            </a:endParaRPr>
          </a:p>
        </p:txBody>
      </p:sp>
      <p:sp>
        <p:nvSpPr>
          <p:cNvPr id="743" name="Google Shape;743;g3419e2a0e06_13_59"/>
          <p:cNvSpPr txBox="1"/>
          <p:nvPr/>
        </p:nvSpPr>
        <p:spPr>
          <a:xfrm>
            <a:off x="8348200" y="77835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4F5684"/>
                </a:solidFill>
                <a:latin typeface="Raleway"/>
                <a:ea typeface="Raleway"/>
                <a:cs typeface="Raleway"/>
                <a:sym typeface="Raleway"/>
              </a:rPr>
              <a:t>05</a:t>
            </a:r>
            <a:endParaRPr sz="3300">
              <a:solidFill>
                <a:srgbClr val="4F5684"/>
              </a:solidFill>
            </a:endParaRPr>
          </a:p>
        </p:txBody>
      </p:sp>
      <p:sp>
        <p:nvSpPr>
          <p:cNvPr id="744" name="Google Shape;744;g3419e2a0e06_13_59"/>
          <p:cNvSpPr txBox="1"/>
          <p:nvPr/>
        </p:nvSpPr>
        <p:spPr>
          <a:xfrm>
            <a:off x="10378612" y="6967248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9B4F8F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3300">
              <a:solidFill>
                <a:srgbClr val="9B4F8F"/>
              </a:solidFill>
            </a:endParaRPr>
          </a:p>
        </p:txBody>
      </p:sp>
      <p:sp>
        <p:nvSpPr>
          <p:cNvPr id="745" name="Google Shape;745;g3419e2a0e06_13_59"/>
          <p:cNvSpPr txBox="1"/>
          <p:nvPr/>
        </p:nvSpPr>
        <p:spPr>
          <a:xfrm>
            <a:off x="10378612" y="8719848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32566E"/>
                </a:solidFill>
                <a:latin typeface="Raleway"/>
                <a:ea typeface="Raleway"/>
                <a:cs typeface="Raleway"/>
                <a:sym typeface="Raleway"/>
              </a:rPr>
              <a:t>06</a:t>
            </a:r>
            <a:endParaRPr sz="3300">
              <a:solidFill>
                <a:srgbClr val="32566E"/>
              </a:solidFill>
            </a:endParaRPr>
          </a:p>
        </p:txBody>
      </p:sp>
      <p:sp>
        <p:nvSpPr>
          <p:cNvPr id="746" name="Google Shape;746;g3419e2a0e06_13_59"/>
          <p:cNvSpPr txBox="1"/>
          <p:nvPr/>
        </p:nvSpPr>
        <p:spPr>
          <a:xfrm>
            <a:off x="8348200" y="95107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197B93"/>
                </a:solidFill>
                <a:latin typeface="Raleway"/>
                <a:ea typeface="Raleway"/>
                <a:cs typeface="Raleway"/>
                <a:sym typeface="Raleway"/>
              </a:rPr>
              <a:t>07</a:t>
            </a:r>
            <a:endParaRPr sz="3300">
              <a:solidFill>
                <a:srgbClr val="197B93"/>
              </a:solidFill>
            </a:endParaRPr>
          </a:p>
        </p:txBody>
      </p:sp>
      <p:sp>
        <p:nvSpPr>
          <p:cNvPr id="4" name="Google Shape;713;g33fdde22b16_1_92">
            <a:extLst>
              <a:ext uri="{FF2B5EF4-FFF2-40B4-BE49-F238E27FC236}">
                <a16:creationId xmlns:a16="http://schemas.microsoft.com/office/drawing/2014/main" id="{49F638C5-FFFD-F2C1-646D-3A69D5064C1C}"/>
              </a:ext>
            </a:extLst>
          </p:cNvPr>
          <p:cNvSpPr/>
          <p:nvPr/>
        </p:nvSpPr>
        <p:spPr>
          <a:xfrm>
            <a:off x="794800" y="2625075"/>
            <a:ext cx="13236509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717;g33fdde22b16_1_92">
            <a:extLst>
              <a:ext uri="{FF2B5EF4-FFF2-40B4-BE49-F238E27FC236}">
                <a16:creationId xmlns:a16="http://schemas.microsoft.com/office/drawing/2014/main" id="{BC2ECC62-3250-2DD8-A407-B1295D6B81D7}"/>
              </a:ext>
            </a:extLst>
          </p:cNvPr>
          <p:cNvSpPr txBox="1"/>
          <p:nvPr/>
        </p:nvSpPr>
        <p:spPr>
          <a:xfrm>
            <a:off x="1411150" y="2639325"/>
            <a:ext cx="12481554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100" b="1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06 </a:t>
            </a:r>
            <a:r>
              <a:rPr lang="en-US" sz="36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Advanced Tokenization &amp; Realistic Data Generation</a:t>
            </a:r>
            <a:endParaRPr sz="36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 dirty="0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"/>
          <p:cNvSpPr txBox="1"/>
          <p:nvPr/>
        </p:nvSpPr>
        <p:spPr>
          <a:xfrm>
            <a:off x="828925" y="628125"/>
            <a:ext cx="206100" cy="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3"/>
          <p:cNvSpPr txBox="1"/>
          <p:nvPr/>
        </p:nvSpPr>
        <p:spPr>
          <a:xfrm>
            <a:off x="6492834" y="628125"/>
            <a:ext cx="69522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Table of Contents</a:t>
            </a:r>
            <a:endParaRPr sz="29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8" name="Google Shape;188;p3"/>
          <p:cNvSpPr txBox="1"/>
          <p:nvPr/>
        </p:nvSpPr>
        <p:spPr>
          <a:xfrm>
            <a:off x="3529725" y="3505184"/>
            <a:ext cx="52797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Objective</a:t>
            </a:r>
            <a:endParaRPr sz="32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9" name="Google Shape;189;p3"/>
          <p:cNvSpPr/>
          <p:nvPr/>
        </p:nvSpPr>
        <p:spPr>
          <a:xfrm>
            <a:off x="2827886" y="5665801"/>
            <a:ext cx="274200" cy="2742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0" name="Google Shape;190;p3"/>
          <p:cNvSpPr txBox="1"/>
          <p:nvPr/>
        </p:nvSpPr>
        <p:spPr>
          <a:xfrm>
            <a:off x="3529725" y="5450535"/>
            <a:ext cx="54501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Functions </a:t>
            </a:r>
            <a:r>
              <a:rPr lang="en-US" sz="32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&amp; non functional</a:t>
            </a:r>
            <a:endParaRPr sz="32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1" name="Google Shape;191;p3"/>
          <p:cNvSpPr txBox="1"/>
          <p:nvPr/>
        </p:nvSpPr>
        <p:spPr>
          <a:xfrm>
            <a:off x="3529725" y="10203662"/>
            <a:ext cx="34356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Demo</a:t>
            </a:r>
            <a:endParaRPr sz="32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2" name="Google Shape;192;p3"/>
          <p:cNvSpPr/>
          <p:nvPr/>
        </p:nvSpPr>
        <p:spPr>
          <a:xfrm>
            <a:off x="2827886" y="10467057"/>
            <a:ext cx="274200" cy="2742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3" name="Google Shape;193;p3"/>
          <p:cNvSpPr txBox="1"/>
          <p:nvPr/>
        </p:nvSpPr>
        <p:spPr>
          <a:xfrm>
            <a:off x="3529725" y="7331386"/>
            <a:ext cx="57567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32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4" name="Google Shape;194;p3"/>
          <p:cNvSpPr/>
          <p:nvPr/>
        </p:nvSpPr>
        <p:spPr>
          <a:xfrm>
            <a:off x="2827886" y="7586304"/>
            <a:ext cx="274200" cy="2742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5" name="Google Shape;195;p3"/>
          <p:cNvSpPr/>
          <p:nvPr/>
        </p:nvSpPr>
        <p:spPr>
          <a:xfrm>
            <a:off x="1" y="9226102"/>
            <a:ext cx="1806511" cy="1741884"/>
          </a:xfrm>
          <a:custGeom>
            <a:avLst/>
            <a:gdLst/>
            <a:ahLst/>
            <a:cxnLst/>
            <a:rect l="l" t="t" r="r" b="b"/>
            <a:pathLst>
              <a:path w="4152900" h="3981450" extrusionOk="0">
                <a:moveTo>
                  <a:pt x="0" y="0"/>
                </a:moveTo>
                <a:cubicBezTo>
                  <a:pt x="762000" y="1189072"/>
                  <a:pt x="2584450" y="1190447"/>
                  <a:pt x="3200400" y="1720566"/>
                </a:cubicBezTo>
                <a:cubicBezTo>
                  <a:pt x="3816350" y="2250685"/>
                  <a:pt x="3971925" y="2641175"/>
                  <a:pt x="4152900" y="3981450"/>
                </a:cubicBezTo>
                <a:lnTo>
                  <a:pt x="0" y="39814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1289" y="8702817"/>
            <a:ext cx="535474" cy="1136031"/>
          </a:xfrm>
          <a:custGeom>
            <a:avLst/>
            <a:gdLst/>
            <a:ahLst/>
            <a:cxnLst/>
            <a:rect l="l" t="t" r="r" b="b"/>
            <a:pathLst>
              <a:path w="1189942" h="2524513" extrusionOk="0">
                <a:moveTo>
                  <a:pt x="0" y="0"/>
                </a:moveTo>
                <a:lnTo>
                  <a:pt x="175601" y="17702"/>
                </a:lnTo>
                <a:cubicBezTo>
                  <a:pt x="754484" y="136158"/>
                  <a:pt x="1189942" y="648354"/>
                  <a:pt x="1189942" y="1262256"/>
                </a:cubicBezTo>
                <a:cubicBezTo>
                  <a:pt x="1189942" y="1876159"/>
                  <a:pt x="754484" y="2388354"/>
                  <a:pt x="175601" y="2506811"/>
                </a:cubicBezTo>
                <a:lnTo>
                  <a:pt x="0" y="2524513"/>
                </a:lnTo>
                <a:close/>
              </a:path>
            </a:pathLst>
          </a:custGeom>
          <a:gradFill>
            <a:gsLst>
              <a:gs pos="0">
                <a:srgbClr val="0C604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  <a:effectLst>
            <a:outerShdw blurRad="1270000" dist="622300" dir="27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16609630" y="3"/>
            <a:ext cx="2882767" cy="2448283"/>
          </a:xfrm>
          <a:custGeom>
            <a:avLst/>
            <a:gdLst/>
            <a:ahLst/>
            <a:cxnLst/>
            <a:rect l="l" t="t" r="r" b="b"/>
            <a:pathLst>
              <a:path w="6005764" h="6318150" extrusionOk="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18630612" y="554996"/>
            <a:ext cx="857659" cy="2748476"/>
          </a:xfrm>
          <a:custGeom>
            <a:avLst/>
            <a:gdLst/>
            <a:ahLst/>
            <a:cxnLst/>
            <a:rect l="l" t="t" r="r" b="b"/>
            <a:pathLst>
              <a:path w="2541212" h="6914404" extrusionOk="0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0">
                <a:srgbClr val="0C604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3"/>
          <p:cNvSpPr txBox="1"/>
          <p:nvPr/>
        </p:nvSpPr>
        <p:spPr>
          <a:xfrm>
            <a:off x="8507325" y="1545400"/>
            <a:ext cx="2377500" cy="1188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C351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" name="Google Shape;200;p3"/>
          <p:cNvSpPr txBox="1"/>
          <p:nvPr/>
        </p:nvSpPr>
        <p:spPr>
          <a:xfrm>
            <a:off x="3529725" y="1624333"/>
            <a:ext cx="34356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Introduction</a:t>
            </a:r>
            <a:endParaRPr sz="3200" b="1" i="0" u="none" strike="noStrike" cap="none" dirty="0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200" b="1" i="0" u="none" strike="noStrike" cap="none" dirty="0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2827886" y="1824797"/>
            <a:ext cx="274200" cy="2742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2827886" y="3745299"/>
            <a:ext cx="274200" cy="2742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3" name="Google Shape;203;p3"/>
          <p:cNvSpPr txBox="1"/>
          <p:nvPr/>
        </p:nvSpPr>
        <p:spPr>
          <a:xfrm>
            <a:off x="0" y="0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2827886" y="4705550"/>
            <a:ext cx="274200" cy="2742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5" name="Google Shape;205;p3"/>
          <p:cNvSpPr txBox="1"/>
          <p:nvPr/>
        </p:nvSpPr>
        <p:spPr>
          <a:xfrm>
            <a:off x="3529725" y="4445609"/>
            <a:ext cx="4503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System Architecture</a:t>
            </a:r>
            <a:endParaRPr sz="3200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6" name="Google Shape;206;p3"/>
          <p:cNvSpPr txBox="1"/>
          <p:nvPr/>
        </p:nvSpPr>
        <p:spPr>
          <a:xfrm>
            <a:off x="3529725" y="2564758"/>
            <a:ext cx="47091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2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Problem Statement</a:t>
            </a:r>
            <a:endParaRPr sz="32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2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2827886" y="2785048"/>
            <a:ext cx="274200" cy="2742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8" name="Google Shape;208;p3"/>
          <p:cNvSpPr txBox="1"/>
          <p:nvPr/>
        </p:nvSpPr>
        <p:spPr>
          <a:xfrm>
            <a:off x="3529725" y="6390960"/>
            <a:ext cx="38019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2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Use Case</a:t>
            </a:r>
            <a:endParaRPr sz="32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2827886" y="6626053"/>
            <a:ext cx="274200" cy="2742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0" name="Google Shape;210;p3"/>
          <p:cNvSpPr txBox="1"/>
          <p:nvPr/>
        </p:nvSpPr>
        <p:spPr>
          <a:xfrm>
            <a:off x="3529725" y="8322811"/>
            <a:ext cx="18948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2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Datasets</a:t>
            </a:r>
            <a:endParaRPr sz="32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2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2827886" y="8546555"/>
            <a:ext cx="274200" cy="2742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2" name="Google Shape;212;p3"/>
          <p:cNvSpPr txBox="1"/>
          <p:nvPr/>
        </p:nvSpPr>
        <p:spPr>
          <a:xfrm>
            <a:off x="3529725" y="9263237"/>
            <a:ext cx="45036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2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Experimental Results</a:t>
            </a:r>
            <a:endParaRPr sz="32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2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2827886" y="9506806"/>
            <a:ext cx="274200" cy="2742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36ae1846527_0_447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52" name="Google Shape;752;g36ae1846527_0_447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753" name="Google Shape;753;g36ae1846527_0_447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</a:t>
            </a: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6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756" name="Google Shape;756;g36ae1846527_0_447"/>
          <p:cNvSpPr txBox="1"/>
          <p:nvPr/>
        </p:nvSpPr>
        <p:spPr>
          <a:xfrm>
            <a:off x="1371825" y="3726150"/>
            <a:ext cx="16224000" cy="3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Models &amp; Techniques Used:</a:t>
            </a:r>
            <a:endParaRPr sz="2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4064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●"/>
            </a:pP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Pattern-based Regex.</a:t>
            </a:r>
            <a:endParaRPr sz="2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Char char="●"/>
            </a:pP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Semantic BERT WordPiece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Char char="●"/>
            </a:pP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Morphological Stemming (NLTK)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Google Shape;713;g33fdde22b16_1_92">
            <a:extLst>
              <a:ext uri="{FF2B5EF4-FFF2-40B4-BE49-F238E27FC236}">
                <a16:creationId xmlns:a16="http://schemas.microsoft.com/office/drawing/2014/main" id="{1FE519A5-3C0B-8509-D2DA-00A1C67D2906}"/>
              </a:ext>
            </a:extLst>
          </p:cNvPr>
          <p:cNvSpPr/>
          <p:nvPr/>
        </p:nvSpPr>
        <p:spPr>
          <a:xfrm>
            <a:off x="794800" y="2625075"/>
            <a:ext cx="13236509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717;g33fdde22b16_1_92">
            <a:extLst>
              <a:ext uri="{FF2B5EF4-FFF2-40B4-BE49-F238E27FC236}">
                <a16:creationId xmlns:a16="http://schemas.microsoft.com/office/drawing/2014/main" id="{287071B8-5E75-4D80-027E-B77D1795D773}"/>
              </a:ext>
            </a:extLst>
          </p:cNvPr>
          <p:cNvSpPr txBox="1"/>
          <p:nvPr/>
        </p:nvSpPr>
        <p:spPr>
          <a:xfrm>
            <a:off x="1411150" y="2639325"/>
            <a:ext cx="12481554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100" b="1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06 </a:t>
            </a:r>
            <a:r>
              <a:rPr lang="en-US" sz="36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Advanced Tokenization &amp; Realistic Data Generation</a:t>
            </a:r>
            <a:endParaRPr sz="36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 dirty="0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7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7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7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7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36b418d8434_0_31"/>
          <p:cNvSpPr/>
          <p:nvPr/>
        </p:nvSpPr>
        <p:spPr>
          <a:xfrm>
            <a:off x="794800" y="2625075"/>
            <a:ext cx="84168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g36b418d8434_0_31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63" name="Google Shape;763;g36b418d8434_0_31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764" name="Google Shape;764;g36b418d8434_0_31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</a:t>
            </a: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7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765" name="Google Shape;765;g36b418d8434_0_31"/>
          <p:cNvSpPr txBox="1"/>
          <p:nvPr/>
        </p:nvSpPr>
        <p:spPr>
          <a:xfrm>
            <a:off x="1176962" y="2639325"/>
            <a:ext cx="76524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1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-US" sz="51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7</a:t>
            </a:r>
            <a:r>
              <a:rPr lang="en-US" sz="51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Heuristic Schema Generation</a:t>
            </a: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766" name="Google Shape;766;g36b418d8434_0_31"/>
          <p:cNvCxnSpPr/>
          <p:nvPr/>
        </p:nvCxnSpPr>
        <p:spPr>
          <a:xfrm>
            <a:off x="4142275" y="9041691"/>
            <a:ext cx="0" cy="906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767" name="Google Shape;767;g36b418d8434_0_31"/>
          <p:cNvCxnSpPr/>
          <p:nvPr/>
        </p:nvCxnSpPr>
        <p:spPr>
          <a:xfrm>
            <a:off x="7813526" y="9041691"/>
            <a:ext cx="0" cy="906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768" name="Google Shape;768;g36b418d8434_0_31"/>
          <p:cNvCxnSpPr/>
          <p:nvPr/>
        </p:nvCxnSpPr>
        <p:spPr>
          <a:xfrm>
            <a:off x="11508548" y="9041691"/>
            <a:ext cx="0" cy="906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9" name="Google Shape;769;g36b418d8434_0_31"/>
          <p:cNvSpPr/>
          <p:nvPr/>
        </p:nvSpPr>
        <p:spPr>
          <a:xfrm rot="5400000">
            <a:off x="1749624" y="5237722"/>
            <a:ext cx="4801914" cy="3508656"/>
          </a:xfrm>
          <a:custGeom>
            <a:avLst/>
            <a:gdLst/>
            <a:ahLst/>
            <a:cxnLst/>
            <a:rect l="l" t="t" r="r" b="b"/>
            <a:pathLst>
              <a:path w="4989002" h="2812550" extrusionOk="0">
                <a:moveTo>
                  <a:pt x="0" y="0"/>
                </a:moveTo>
                <a:lnTo>
                  <a:pt x="4989002" y="0"/>
                </a:lnTo>
                <a:lnTo>
                  <a:pt x="4989002" y="2812550"/>
                </a:lnTo>
                <a:lnTo>
                  <a:pt x="0" y="2812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70" name="Google Shape;770;g36b418d8434_0_31"/>
          <p:cNvSpPr/>
          <p:nvPr/>
        </p:nvSpPr>
        <p:spPr>
          <a:xfrm rot="5400000">
            <a:off x="5420982" y="5237722"/>
            <a:ext cx="4801914" cy="3508656"/>
          </a:xfrm>
          <a:custGeom>
            <a:avLst/>
            <a:gdLst/>
            <a:ahLst/>
            <a:cxnLst/>
            <a:rect l="l" t="t" r="r" b="b"/>
            <a:pathLst>
              <a:path w="4989002" h="2812550" extrusionOk="0">
                <a:moveTo>
                  <a:pt x="0" y="0"/>
                </a:moveTo>
                <a:lnTo>
                  <a:pt x="4989002" y="0"/>
                </a:lnTo>
                <a:lnTo>
                  <a:pt x="4989002" y="2812550"/>
                </a:lnTo>
                <a:lnTo>
                  <a:pt x="0" y="2812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71" name="Google Shape;771;g36b418d8434_0_31"/>
          <p:cNvSpPr/>
          <p:nvPr/>
        </p:nvSpPr>
        <p:spPr>
          <a:xfrm>
            <a:off x="2968908" y="3774200"/>
            <a:ext cx="2361786" cy="1822219"/>
          </a:xfrm>
          <a:custGeom>
            <a:avLst/>
            <a:gdLst/>
            <a:ahLst/>
            <a:cxnLst/>
            <a:rect l="l" t="t" r="r" b="b"/>
            <a:pathLst>
              <a:path w="1893215" h="1893215" extrusionOk="0">
                <a:moveTo>
                  <a:pt x="0" y="0"/>
                </a:moveTo>
                <a:lnTo>
                  <a:pt x="1893215" y="0"/>
                </a:lnTo>
                <a:lnTo>
                  <a:pt x="1893215" y="1893215"/>
                </a:lnTo>
                <a:lnTo>
                  <a:pt x="0" y="18932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3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772" name="Google Shape;772;g36b418d8434_0_31"/>
          <p:cNvGrpSpPr/>
          <p:nvPr/>
        </p:nvGrpSpPr>
        <p:grpSpPr>
          <a:xfrm>
            <a:off x="3157353" y="3774200"/>
            <a:ext cx="1985508" cy="1530502"/>
            <a:chOff x="0" y="0"/>
            <a:chExt cx="812800" cy="812800"/>
          </a:xfrm>
        </p:grpSpPr>
        <p:sp>
          <p:nvSpPr>
            <p:cNvPr id="773" name="Google Shape;773;g36b418d8434_0_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0F40"/>
            </a:solidFill>
            <a:ln w="952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7425" tIns="97425" rIns="97425" bIns="97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g36b418d8434_0_31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125" tIns="54125" rIns="54125" bIns="5412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5" name="Google Shape;775;g36b418d8434_0_31"/>
          <p:cNvSpPr/>
          <p:nvPr/>
        </p:nvSpPr>
        <p:spPr>
          <a:xfrm>
            <a:off x="6820756" y="3774200"/>
            <a:ext cx="2362229" cy="1822561"/>
          </a:xfrm>
          <a:custGeom>
            <a:avLst/>
            <a:gdLst/>
            <a:ahLst/>
            <a:cxnLst/>
            <a:rect l="l" t="t" r="r" b="b"/>
            <a:pathLst>
              <a:path w="1893570" h="1893570" extrusionOk="0">
                <a:moveTo>
                  <a:pt x="0" y="0"/>
                </a:moveTo>
                <a:lnTo>
                  <a:pt x="1893570" y="0"/>
                </a:lnTo>
                <a:lnTo>
                  <a:pt x="1893570" y="1893570"/>
                </a:lnTo>
                <a:lnTo>
                  <a:pt x="0" y="1893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3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776" name="Google Shape;776;g36b418d8434_0_31"/>
          <p:cNvGrpSpPr/>
          <p:nvPr/>
        </p:nvGrpSpPr>
        <p:grpSpPr>
          <a:xfrm>
            <a:off x="6820756" y="3774200"/>
            <a:ext cx="1985508" cy="1530502"/>
            <a:chOff x="0" y="0"/>
            <a:chExt cx="812800" cy="812800"/>
          </a:xfrm>
        </p:grpSpPr>
        <p:sp>
          <p:nvSpPr>
            <p:cNvPr id="777" name="Google Shape;777;g36b418d8434_0_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A031E"/>
            </a:solidFill>
            <a:ln w="952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7425" tIns="97425" rIns="97425" bIns="97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g36b418d8434_0_31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125" tIns="54125" rIns="54125" bIns="5412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9" name="Google Shape;779;g36b418d8434_0_31"/>
          <p:cNvSpPr/>
          <p:nvPr/>
        </p:nvSpPr>
        <p:spPr>
          <a:xfrm rot="5400000">
            <a:off x="9091705" y="5237722"/>
            <a:ext cx="4801914" cy="3508656"/>
          </a:xfrm>
          <a:custGeom>
            <a:avLst/>
            <a:gdLst/>
            <a:ahLst/>
            <a:cxnLst/>
            <a:rect l="l" t="t" r="r" b="b"/>
            <a:pathLst>
              <a:path w="4989002" h="2812550" extrusionOk="0">
                <a:moveTo>
                  <a:pt x="0" y="0"/>
                </a:moveTo>
                <a:lnTo>
                  <a:pt x="4989002" y="0"/>
                </a:lnTo>
                <a:lnTo>
                  <a:pt x="4989002" y="2812550"/>
                </a:lnTo>
                <a:lnTo>
                  <a:pt x="0" y="2812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80" name="Google Shape;780;g36b418d8434_0_31"/>
          <p:cNvSpPr/>
          <p:nvPr/>
        </p:nvSpPr>
        <p:spPr>
          <a:xfrm>
            <a:off x="10492007" y="3774200"/>
            <a:ext cx="2362229" cy="1822561"/>
          </a:xfrm>
          <a:custGeom>
            <a:avLst/>
            <a:gdLst/>
            <a:ahLst/>
            <a:cxnLst/>
            <a:rect l="l" t="t" r="r" b="b"/>
            <a:pathLst>
              <a:path w="1893570" h="1893570" extrusionOk="0">
                <a:moveTo>
                  <a:pt x="0" y="0"/>
                </a:moveTo>
                <a:lnTo>
                  <a:pt x="1893570" y="0"/>
                </a:lnTo>
                <a:lnTo>
                  <a:pt x="1893570" y="1893570"/>
                </a:lnTo>
                <a:lnTo>
                  <a:pt x="0" y="1893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3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781" name="Google Shape;781;g36b418d8434_0_31"/>
          <p:cNvGrpSpPr/>
          <p:nvPr/>
        </p:nvGrpSpPr>
        <p:grpSpPr>
          <a:xfrm>
            <a:off x="10492007" y="3774200"/>
            <a:ext cx="1985508" cy="1530502"/>
            <a:chOff x="0" y="0"/>
            <a:chExt cx="812800" cy="812800"/>
          </a:xfrm>
        </p:grpSpPr>
        <p:sp>
          <p:nvSpPr>
            <p:cNvPr id="782" name="Google Shape;782;g36b418d8434_0_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8B24"/>
            </a:solidFill>
            <a:ln w="952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7425" tIns="97425" rIns="97425" bIns="97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g36b418d8434_0_31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125" tIns="54125" rIns="54125" bIns="5412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84" name="Google Shape;784;g36b418d8434_0_31"/>
          <p:cNvCxnSpPr/>
          <p:nvPr/>
        </p:nvCxnSpPr>
        <p:spPr>
          <a:xfrm>
            <a:off x="15167913" y="9041691"/>
            <a:ext cx="0" cy="906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5" name="Google Shape;785;g36b418d8434_0_31"/>
          <p:cNvSpPr/>
          <p:nvPr/>
        </p:nvSpPr>
        <p:spPr>
          <a:xfrm rot="5400000">
            <a:off x="12755564" y="5237722"/>
            <a:ext cx="4801914" cy="3508656"/>
          </a:xfrm>
          <a:custGeom>
            <a:avLst/>
            <a:gdLst/>
            <a:ahLst/>
            <a:cxnLst/>
            <a:rect l="l" t="t" r="r" b="b"/>
            <a:pathLst>
              <a:path w="4989002" h="2812550" extrusionOk="0">
                <a:moveTo>
                  <a:pt x="0" y="0"/>
                </a:moveTo>
                <a:lnTo>
                  <a:pt x="4989002" y="0"/>
                </a:lnTo>
                <a:lnTo>
                  <a:pt x="4989002" y="2812550"/>
                </a:lnTo>
                <a:lnTo>
                  <a:pt x="0" y="2812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86" name="Google Shape;786;g36b418d8434_0_31"/>
          <p:cNvSpPr/>
          <p:nvPr/>
        </p:nvSpPr>
        <p:spPr>
          <a:xfrm>
            <a:off x="14163257" y="3774200"/>
            <a:ext cx="2362229" cy="1822561"/>
          </a:xfrm>
          <a:custGeom>
            <a:avLst/>
            <a:gdLst/>
            <a:ahLst/>
            <a:cxnLst/>
            <a:rect l="l" t="t" r="r" b="b"/>
            <a:pathLst>
              <a:path w="1893570" h="1893570" extrusionOk="0">
                <a:moveTo>
                  <a:pt x="0" y="0"/>
                </a:moveTo>
                <a:lnTo>
                  <a:pt x="1893570" y="0"/>
                </a:lnTo>
                <a:lnTo>
                  <a:pt x="1893570" y="1893570"/>
                </a:lnTo>
                <a:lnTo>
                  <a:pt x="0" y="1893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3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787" name="Google Shape;787;g36b418d8434_0_31"/>
          <p:cNvGrpSpPr/>
          <p:nvPr/>
        </p:nvGrpSpPr>
        <p:grpSpPr>
          <a:xfrm>
            <a:off x="14163257" y="3774200"/>
            <a:ext cx="1985508" cy="1530502"/>
            <a:chOff x="0" y="0"/>
            <a:chExt cx="812800" cy="812800"/>
          </a:xfrm>
        </p:grpSpPr>
        <p:sp>
          <p:nvSpPr>
            <p:cNvPr id="788" name="Google Shape;788;g36b418d8434_0_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36414"/>
            </a:solidFill>
            <a:ln w="952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7425" tIns="97425" rIns="97425" bIns="97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g36b418d8434_0_31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125" tIns="54125" rIns="54125" bIns="5412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90" name="Google Shape;790;g36b418d8434_0_31"/>
          <p:cNvCxnSpPr>
            <a:endCxn id="791" idx="3"/>
          </p:cNvCxnSpPr>
          <p:nvPr/>
        </p:nvCxnSpPr>
        <p:spPr>
          <a:xfrm rot="10800000" flipH="1">
            <a:off x="4142424" y="10078226"/>
            <a:ext cx="11184000" cy="9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792" name="Google Shape;792;g36b418d8434_0_31"/>
          <p:cNvGrpSpPr/>
          <p:nvPr/>
        </p:nvGrpSpPr>
        <p:grpSpPr>
          <a:xfrm>
            <a:off x="3934274" y="9927300"/>
            <a:ext cx="415991" cy="320650"/>
            <a:chOff x="0" y="0"/>
            <a:chExt cx="812800" cy="812800"/>
          </a:xfrm>
        </p:grpSpPr>
        <p:sp>
          <p:nvSpPr>
            <p:cNvPr id="793" name="Google Shape;793;g36b418d8434_0_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0F40"/>
            </a:solidFill>
            <a:ln w="4762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7425" tIns="97425" rIns="97425" bIns="97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g36b418d8434_0_31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125" tIns="54125" rIns="54125" bIns="5412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5" name="Google Shape;795;g36b418d8434_0_31"/>
          <p:cNvGrpSpPr/>
          <p:nvPr/>
        </p:nvGrpSpPr>
        <p:grpSpPr>
          <a:xfrm>
            <a:off x="7605524" y="9927300"/>
            <a:ext cx="415991" cy="320650"/>
            <a:chOff x="0" y="0"/>
            <a:chExt cx="812800" cy="812800"/>
          </a:xfrm>
        </p:grpSpPr>
        <p:sp>
          <p:nvSpPr>
            <p:cNvPr id="796" name="Google Shape;796;g36b418d8434_0_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A031E"/>
            </a:solidFill>
            <a:ln w="4762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7425" tIns="97425" rIns="97425" bIns="97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g36b418d8434_0_31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125" tIns="54125" rIns="54125" bIns="5412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8" name="Google Shape;798;g36b418d8434_0_31"/>
          <p:cNvGrpSpPr/>
          <p:nvPr/>
        </p:nvGrpSpPr>
        <p:grpSpPr>
          <a:xfrm>
            <a:off x="11276775" y="9927300"/>
            <a:ext cx="415991" cy="320650"/>
            <a:chOff x="0" y="0"/>
            <a:chExt cx="812800" cy="812800"/>
          </a:xfrm>
        </p:grpSpPr>
        <p:sp>
          <p:nvSpPr>
            <p:cNvPr id="799" name="Google Shape;799;g36b418d8434_0_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8B24"/>
            </a:solidFill>
            <a:ln w="4762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7425" tIns="97425" rIns="97425" bIns="97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g36b418d8434_0_31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125" tIns="54125" rIns="54125" bIns="5412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1" name="Google Shape;801;g36b418d8434_0_31"/>
          <p:cNvGrpSpPr/>
          <p:nvPr/>
        </p:nvGrpSpPr>
        <p:grpSpPr>
          <a:xfrm>
            <a:off x="14949484" y="9927300"/>
            <a:ext cx="415991" cy="320650"/>
            <a:chOff x="0" y="0"/>
            <a:chExt cx="812800" cy="812800"/>
          </a:xfrm>
        </p:grpSpPr>
        <p:sp>
          <p:nvSpPr>
            <p:cNvPr id="802" name="Google Shape;802;g36b418d8434_0_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36414"/>
            </a:solidFill>
            <a:ln w="4762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7425" tIns="97425" rIns="97425" bIns="97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g36b418d8434_0_31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125" tIns="54125" rIns="54125" bIns="5412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3" name="Google Shape;803;g36b418d8434_0_31"/>
          <p:cNvSpPr txBox="1"/>
          <p:nvPr/>
        </p:nvSpPr>
        <p:spPr>
          <a:xfrm>
            <a:off x="2786181" y="5619497"/>
            <a:ext cx="2728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FK Density</a:t>
            </a:r>
            <a:endParaRPr sz="2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04" name="Google Shape;804;g36b418d8434_0_31"/>
          <p:cNvSpPr txBox="1"/>
          <p:nvPr/>
        </p:nvSpPr>
        <p:spPr>
          <a:xfrm>
            <a:off x="6457539" y="5619500"/>
            <a:ext cx="27288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200" b="1">
                <a:solidFill>
                  <a:schemeClr val="dk1"/>
                </a:solidFill>
              </a:rPr>
              <a:t>Numeric-Column Ratio</a:t>
            </a:r>
            <a:endParaRPr sz="2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05" name="Google Shape;805;g36b418d8434_0_31"/>
          <p:cNvSpPr txBox="1"/>
          <p:nvPr/>
        </p:nvSpPr>
        <p:spPr>
          <a:xfrm>
            <a:off x="2432631" y="6618353"/>
            <a:ext cx="3435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FK cols/total ≥ 0.5 → fact</a:t>
            </a:r>
            <a:endParaRPr sz="20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06" name="Google Shape;806;g36b418d8434_0_31"/>
          <p:cNvSpPr txBox="1"/>
          <p:nvPr/>
        </p:nvSpPr>
        <p:spPr>
          <a:xfrm>
            <a:off x="6103989" y="6618346"/>
            <a:ext cx="34359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Ratio ≥ 0.6 numeric fields → reinforce fact classification</a:t>
            </a:r>
            <a:endParaRPr sz="20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07" name="Google Shape;807;g36b418d8434_0_31"/>
          <p:cNvSpPr txBox="1"/>
          <p:nvPr/>
        </p:nvSpPr>
        <p:spPr>
          <a:xfrm>
            <a:off x="9737812" y="5619497"/>
            <a:ext cx="350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Raleway"/>
                <a:ea typeface="Raleway"/>
                <a:cs typeface="Raleway"/>
                <a:sym typeface="Raleway"/>
              </a:rPr>
              <a:t>Cardinality Threshold</a:t>
            </a:r>
            <a:endParaRPr sz="2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08" name="Google Shape;808;g36b418d8434_0_31"/>
          <p:cNvSpPr txBox="1"/>
          <p:nvPr/>
        </p:nvSpPr>
        <p:spPr>
          <a:xfrm>
            <a:off x="9774712" y="6618346"/>
            <a:ext cx="3435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aleway Medium"/>
                <a:ea typeface="Raleway Medium"/>
                <a:cs typeface="Raleway Medium"/>
                <a:sym typeface="Raleway Medium"/>
              </a:rPr>
              <a:t>Dimension keys ≤ 10 % of fact cardinality</a:t>
            </a:r>
            <a:endParaRPr sz="20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09" name="Google Shape;809;g36b418d8434_0_31"/>
          <p:cNvSpPr txBox="1"/>
          <p:nvPr/>
        </p:nvSpPr>
        <p:spPr>
          <a:xfrm>
            <a:off x="13438572" y="5619497"/>
            <a:ext cx="3435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200" b="1">
                <a:solidFill>
                  <a:schemeClr val="dk1"/>
                </a:solidFill>
              </a:rPr>
              <a:t>Grain Enforcement</a:t>
            </a:r>
            <a:endParaRPr sz="2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10" name="Google Shape;810;g36b418d8434_0_31"/>
          <p:cNvSpPr txBox="1"/>
          <p:nvPr/>
        </p:nvSpPr>
        <p:spPr>
          <a:xfrm>
            <a:off x="13544772" y="6618346"/>
            <a:ext cx="3223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Ensures one row per event</a:t>
            </a:r>
            <a:endParaRPr sz="20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11" name="Google Shape;811;g36b418d8434_0_31"/>
          <p:cNvSpPr txBox="1"/>
          <p:nvPr/>
        </p:nvSpPr>
        <p:spPr>
          <a:xfrm>
            <a:off x="6828656" y="4248435"/>
            <a:ext cx="1985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sz="3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12" name="Google Shape;812;g36b418d8434_0_31"/>
          <p:cNvSpPr txBox="1"/>
          <p:nvPr/>
        </p:nvSpPr>
        <p:spPr>
          <a:xfrm>
            <a:off x="10499868" y="4248435"/>
            <a:ext cx="1985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sz="3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13" name="Google Shape;813;g36b418d8434_0_31"/>
          <p:cNvSpPr txBox="1"/>
          <p:nvPr/>
        </p:nvSpPr>
        <p:spPr>
          <a:xfrm>
            <a:off x="14163239" y="4248435"/>
            <a:ext cx="1985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3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14" name="Google Shape;814;g36b418d8434_0_31"/>
          <p:cNvSpPr txBox="1"/>
          <p:nvPr/>
        </p:nvSpPr>
        <p:spPr>
          <a:xfrm>
            <a:off x="3157298" y="4248435"/>
            <a:ext cx="1985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3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33d3a2d5f4a_0_244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Datasets</a:t>
            </a:r>
            <a:endParaRPr sz="14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20" name="Google Shape;820;g33d3a2d5f4a_0_244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21" name="Google Shape;821;g33d3a2d5f4a_0_244"/>
          <p:cNvSpPr txBox="1"/>
          <p:nvPr/>
        </p:nvSpPr>
        <p:spPr>
          <a:xfrm flipH="1">
            <a:off x="17970974" y="9953375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28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aphicFrame>
        <p:nvGraphicFramePr>
          <p:cNvPr id="822" name="Google Shape;822;g33d3a2d5f4a_0_244"/>
          <p:cNvGraphicFramePr/>
          <p:nvPr/>
        </p:nvGraphicFramePr>
        <p:xfrm>
          <a:off x="952488" y="3241875"/>
          <a:ext cx="17572050" cy="6297260"/>
        </p:xfrm>
        <a:graphic>
          <a:graphicData uri="http://schemas.openxmlformats.org/drawingml/2006/table">
            <a:tbl>
              <a:tblPr>
                <a:noFill/>
                <a:tableStyleId>{F92D8716-CE96-4F00-84FA-F9669AF1C7FA}</a:tableStyleId>
              </a:tblPr>
              <a:tblGrid>
                <a:gridCol w="5395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5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0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0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Dataset</a:t>
                      </a:r>
                      <a:endParaRPr sz="35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Domain </a:t>
                      </a:r>
                      <a:endParaRPr sz="35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Notes</a:t>
                      </a:r>
                      <a:endParaRPr sz="35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9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AdventureWorks DW </a:t>
                      </a:r>
                      <a:endParaRPr sz="28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  Manufacturing , Sales </a:t>
                      </a:r>
                      <a:endParaRPr sz="28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Microsoft sample DW sales, purchasing, HR, inventory, and finance data. </a:t>
                      </a:r>
                      <a:endParaRPr sz="28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2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Amazon Redshift Example </a:t>
                      </a:r>
                      <a:endParaRPr sz="28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Sales</a:t>
                      </a:r>
                      <a:endParaRPr sz="28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Illustrative schema for cloud data warehousing users, events, sales. </a:t>
                      </a:r>
                      <a:endParaRPr sz="28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29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Peru Manufacturing DWH </a:t>
                      </a:r>
                      <a:endParaRPr sz="28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Manufacturing</a:t>
                      </a:r>
                      <a:endParaRPr sz="28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Kimball-based star schema for sales analysis; dimensions for product, time, and region. </a:t>
                      </a:r>
                      <a:endParaRPr sz="28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29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Forest Inventory DWH </a:t>
                      </a:r>
                      <a:endParaRPr sz="28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Environmental</a:t>
                      </a:r>
                      <a:endParaRPr sz="28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Combines geospatial forest inventory and satellite image analysis. </a:t>
                      </a:r>
                      <a:endParaRPr sz="28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36ae1846527_0_147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Datasets</a:t>
            </a:r>
            <a:endParaRPr sz="14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28" name="Google Shape;828;g36ae1846527_0_147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29" name="Google Shape;829;g36ae1846527_0_147"/>
          <p:cNvSpPr txBox="1"/>
          <p:nvPr/>
        </p:nvSpPr>
        <p:spPr>
          <a:xfrm flipH="1">
            <a:off x="17970974" y="9953375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29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aphicFrame>
        <p:nvGraphicFramePr>
          <p:cNvPr id="830" name="Google Shape;830;g36ae1846527_0_147"/>
          <p:cNvGraphicFramePr/>
          <p:nvPr/>
        </p:nvGraphicFramePr>
        <p:xfrm>
          <a:off x="952488" y="3241875"/>
          <a:ext cx="17572050" cy="6493080"/>
        </p:xfrm>
        <a:graphic>
          <a:graphicData uri="http://schemas.openxmlformats.org/drawingml/2006/table">
            <a:tbl>
              <a:tblPr>
                <a:noFill/>
                <a:tableStyleId>{F92D8716-CE96-4F00-84FA-F9669AF1C7FA}</a:tableStyleId>
              </a:tblPr>
              <a:tblGrid>
                <a:gridCol w="536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0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0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Dataset</a:t>
                      </a:r>
                      <a:endParaRPr sz="35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Domain </a:t>
                      </a:r>
                      <a:endParaRPr sz="35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Notes</a:t>
                      </a:r>
                      <a:endParaRPr sz="35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9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Education Accreditation DWH </a:t>
                      </a:r>
                      <a:endParaRPr sz="28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Educational</a:t>
                      </a:r>
                      <a:endParaRPr sz="28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Supports BAN-PT accreditation and collaboration reporting (KERMA) includes student, publication, partnership data. </a:t>
                      </a:r>
                      <a:endParaRPr sz="28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2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Pathogen Monitoring DWH </a:t>
                      </a:r>
                      <a:endParaRPr sz="28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Healthcare/Public Health</a:t>
                      </a:r>
                      <a:endParaRPr sz="28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Tracks pathogens, regions, facilities, and mitigation actions. </a:t>
                      </a:r>
                      <a:endParaRPr sz="28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Steam User Behavior DWH </a:t>
                      </a:r>
                      <a:endParaRPr sz="28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Gaming </a:t>
                      </a:r>
                      <a:endParaRPr sz="28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Uses Steam API data; builds facts on playtime, achievements, purchases. </a:t>
                      </a:r>
                      <a:endParaRPr sz="28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Orange Digital Center </a:t>
                      </a:r>
                      <a:endParaRPr sz="28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Sales</a:t>
                      </a:r>
                      <a:endParaRPr sz="28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Educational DW project includes customer, services, and performance logs. </a:t>
                      </a:r>
                      <a:endParaRPr sz="28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36ae1846527_0_639"/>
          <p:cNvSpPr/>
          <p:nvPr/>
        </p:nvSpPr>
        <p:spPr>
          <a:xfrm>
            <a:off x="794800" y="2625075"/>
            <a:ext cx="86886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g36ae1846527_0_639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Experimental Results</a:t>
            </a: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37" name="Google Shape;837;g36ae1846527_0_639"/>
          <p:cNvSpPr txBox="1"/>
          <p:nvPr/>
        </p:nvSpPr>
        <p:spPr>
          <a:xfrm>
            <a:off x="8369273" y="20154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38" name="Google Shape;838;g36ae1846527_0_639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30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39" name="Google Shape;839;g36ae1846527_0_639"/>
          <p:cNvSpPr txBox="1"/>
          <p:nvPr/>
        </p:nvSpPr>
        <p:spPr>
          <a:xfrm>
            <a:off x="1389091" y="2625075"/>
            <a:ext cx="86886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Hypotheses &amp;</a:t>
            </a: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End-to-End Metrics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40" name="Google Shape;840;g36ae1846527_0_639"/>
          <p:cNvSpPr txBox="1"/>
          <p:nvPr/>
        </p:nvSpPr>
        <p:spPr>
          <a:xfrm>
            <a:off x="2928225" y="3775200"/>
            <a:ext cx="1349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41" name="Google Shape;841;g36ae1846527_0_639"/>
          <p:cNvSpPr txBox="1"/>
          <p:nvPr/>
        </p:nvSpPr>
        <p:spPr>
          <a:xfrm>
            <a:off x="2109800" y="4703525"/>
            <a:ext cx="1393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842" name="Google Shape;842;g36ae1846527_0_639"/>
          <p:cNvGraphicFramePr/>
          <p:nvPr/>
        </p:nvGraphicFramePr>
        <p:xfrm>
          <a:off x="1371600" y="3721608"/>
          <a:ext cx="16465950" cy="6850650"/>
        </p:xfrm>
        <a:graphic>
          <a:graphicData uri="http://schemas.openxmlformats.org/drawingml/2006/table">
            <a:tbl>
              <a:tblPr>
                <a:noFill/>
                <a:tableStyleId>{F92D8716-CE96-4F00-84FA-F9669AF1C7FA}</a:tableStyleId>
              </a:tblPr>
              <a:tblGrid>
                <a:gridCol w="4067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9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49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6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83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Metric</a:t>
                      </a:r>
                      <a:endParaRPr sz="35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Hypotheses</a:t>
                      </a:r>
                      <a:endParaRPr sz="35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ShopSmart</a:t>
                      </a:r>
                      <a:endParaRPr sz="35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TPC-DS</a:t>
                      </a:r>
                      <a:endParaRPr sz="35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Prior Work</a:t>
                      </a:r>
                      <a:endParaRPr sz="35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8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Parsing Accuracy (%) </a:t>
                      </a:r>
                      <a:endParaRPr sz="24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≥ 95 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96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95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~ 90 % (DDL Parser) 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8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Domain Detection (%) </a:t>
                      </a:r>
                      <a:endParaRPr sz="2400" b="1" dirty="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≥ 90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92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90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85 % (TF-IDF only) 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8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Generation Time (s)</a:t>
                      </a:r>
                      <a:endParaRPr sz="24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&lt; 5 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4.0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4.5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6.0s (Gupta &amp; Jagadish)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Visualization Load (s) </a:t>
                      </a:r>
                      <a:endParaRPr sz="24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&lt; 3 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2.0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2.3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4.0 s (VizSchema) 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5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Edit Validation Accuracy (%)</a:t>
                      </a:r>
                      <a:endParaRPr sz="24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≥ 95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97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96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N/A 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5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User Satisfaction (1–5) </a:t>
                      </a:r>
                      <a:endParaRPr sz="24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≥ 4.0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4.2 ± 0.5 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4.5 ± 0.5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— </a:t>
                      </a:r>
                      <a:endParaRPr sz="2400" dirty="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6ae1846527_0_617"/>
          <p:cNvSpPr/>
          <p:nvPr/>
        </p:nvSpPr>
        <p:spPr>
          <a:xfrm>
            <a:off x="794800" y="2625075"/>
            <a:ext cx="66162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g36ae1846527_0_617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Experimental Results</a:t>
            </a: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49" name="Google Shape;849;g36ae1846527_0_617"/>
          <p:cNvSpPr txBox="1"/>
          <p:nvPr/>
        </p:nvSpPr>
        <p:spPr>
          <a:xfrm>
            <a:off x="8369273" y="20154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50" name="Google Shape;850;g36ae1846527_0_617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28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51" name="Google Shape;851;g36ae1846527_0_617"/>
          <p:cNvSpPr txBox="1"/>
          <p:nvPr/>
        </p:nvSpPr>
        <p:spPr>
          <a:xfrm>
            <a:off x="1199033" y="2625075"/>
            <a:ext cx="59097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Statistical Summaries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52" name="Google Shape;852;g36ae1846527_0_617"/>
          <p:cNvSpPr txBox="1"/>
          <p:nvPr/>
        </p:nvSpPr>
        <p:spPr>
          <a:xfrm>
            <a:off x="1371600" y="3721608"/>
            <a:ext cx="14453100" cy="8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UAT (n=10): 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Mean 4.2, SD 0.5 90 % praised real-time validation.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53" name="Google Shape;853;g36ae1846527_0_617"/>
          <p:cNvSpPr/>
          <p:nvPr/>
        </p:nvSpPr>
        <p:spPr>
          <a:xfrm>
            <a:off x="871000" y="5368275"/>
            <a:ext cx="66162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g36ae1846527_0_617"/>
          <p:cNvSpPr txBox="1"/>
          <p:nvPr/>
        </p:nvSpPr>
        <p:spPr>
          <a:xfrm>
            <a:off x="1275233" y="5368275"/>
            <a:ext cx="59097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Negative Findings 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55" name="Google Shape;855;g36ae1846527_0_617"/>
          <p:cNvSpPr txBox="1"/>
          <p:nvPr/>
        </p:nvSpPr>
        <p:spPr>
          <a:xfrm>
            <a:off x="1371600" y="6472125"/>
            <a:ext cx="14453100" cy="25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Healthcare Domain: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Precision dipped to 88 %—resolved by richer metadata inclusion.  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Cluster Controls: 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Users asked for manual expand/collapse—UI updated accordingly. 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36b418d8434_0_194"/>
          <p:cNvSpPr/>
          <p:nvPr/>
        </p:nvSpPr>
        <p:spPr>
          <a:xfrm>
            <a:off x="794800" y="2625075"/>
            <a:ext cx="96867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g36b418d8434_0_194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Experimental Results</a:t>
            </a: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62" name="Google Shape;862;g36b418d8434_0_194"/>
          <p:cNvSpPr txBox="1"/>
          <p:nvPr/>
        </p:nvSpPr>
        <p:spPr>
          <a:xfrm>
            <a:off x="8369273" y="20154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63" name="Google Shape;863;g36b418d8434_0_194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31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64" name="Google Shape;864;g36b418d8434_0_194"/>
          <p:cNvSpPr txBox="1"/>
          <p:nvPr/>
        </p:nvSpPr>
        <p:spPr>
          <a:xfrm>
            <a:off x="1392131" y="2625075"/>
            <a:ext cx="87330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Structural Similarity Analysis (SSA)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65" name="Google Shape;865;g36b418d8434_0_194"/>
          <p:cNvSpPr txBox="1"/>
          <p:nvPr/>
        </p:nvSpPr>
        <p:spPr>
          <a:xfrm>
            <a:off x="2109800" y="4703525"/>
            <a:ext cx="1393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g36b418d8434_0_194"/>
          <p:cNvSpPr txBox="1"/>
          <p:nvPr/>
        </p:nvSpPr>
        <p:spPr>
          <a:xfrm>
            <a:off x="1371600" y="3721608"/>
            <a:ext cx="14453100" cy="44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Measures how closely the generated schema preserves the original structure.</a:t>
            </a:r>
            <a:endParaRPr sz="2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Table Count Similarity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: Compares the number of tables.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Column Distribution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: Checks average and variance of columns per table.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Data-Type Preservation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: Verifies if column data types match.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Relationship Preservation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: Ensures foreign keys are retained accurately.</a:t>
            </a:r>
            <a:endParaRPr sz="2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8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8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8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36b418d8434_0_204"/>
          <p:cNvSpPr/>
          <p:nvPr/>
        </p:nvSpPr>
        <p:spPr>
          <a:xfrm>
            <a:off x="794800" y="2625075"/>
            <a:ext cx="97065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g36b418d8434_0_204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Experimental Results</a:t>
            </a: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73" name="Google Shape;873;g36b418d8434_0_204"/>
          <p:cNvSpPr txBox="1"/>
          <p:nvPr/>
        </p:nvSpPr>
        <p:spPr>
          <a:xfrm>
            <a:off x="8369273" y="20154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74" name="Google Shape;874;g36b418d8434_0_204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32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75" name="Google Shape;875;g36b418d8434_0_204"/>
          <p:cNvSpPr txBox="1"/>
          <p:nvPr/>
        </p:nvSpPr>
        <p:spPr>
          <a:xfrm>
            <a:off x="1387862" y="2625075"/>
            <a:ext cx="86706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Semantic Coherence Scoring (SCS)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76" name="Google Shape;876;g36b418d8434_0_204"/>
          <p:cNvSpPr txBox="1"/>
          <p:nvPr/>
        </p:nvSpPr>
        <p:spPr>
          <a:xfrm>
            <a:off x="2109800" y="4703525"/>
            <a:ext cx="1393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g36b418d8434_0_204"/>
          <p:cNvSpPr txBox="1"/>
          <p:nvPr/>
        </p:nvSpPr>
        <p:spPr>
          <a:xfrm>
            <a:off x="1371600" y="3721600"/>
            <a:ext cx="17331000" cy="44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Evaluates how consistent, intuitive, and domain-appropriate the schema naming and organization is.</a:t>
            </a:r>
            <a:endParaRPr sz="2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Naming Consistency: 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Uniform use of naming styles like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snake_case, Dim_, Fact_.</a:t>
            </a:r>
            <a:endParaRPr sz="28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Domain Relevance: 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Column/table names match domain vocabulary</a:t>
            </a:r>
            <a:b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(e.g., customer_id in retail).</a:t>
            </a:r>
            <a:endParaRPr sz="28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Logical Structure: 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Related fields are grouped logically within dimensions.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8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8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8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36b418d8434_0_214"/>
          <p:cNvSpPr/>
          <p:nvPr/>
        </p:nvSpPr>
        <p:spPr>
          <a:xfrm>
            <a:off x="794800" y="2625075"/>
            <a:ext cx="137283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g36b418d8434_0_214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Experimental Results</a:t>
            </a: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4" name="Google Shape;884;g36b418d8434_0_214"/>
          <p:cNvSpPr txBox="1"/>
          <p:nvPr/>
        </p:nvSpPr>
        <p:spPr>
          <a:xfrm>
            <a:off x="8369273" y="20154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85" name="Google Shape;885;g36b418d8434_0_214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33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86" name="Google Shape;886;g36b418d8434_0_214"/>
          <p:cNvSpPr txBox="1"/>
          <p:nvPr/>
        </p:nvSpPr>
        <p:spPr>
          <a:xfrm>
            <a:off x="1427168" y="2625075"/>
            <a:ext cx="12638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Data-Warehouse Best Practices Compliance (DWBPC)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7" name="Google Shape;887;g36b418d8434_0_214"/>
          <p:cNvSpPr txBox="1"/>
          <p:nvPr/>
        </p:nvSpPr>
        <p:spPr>
          <a:xfrm>
            <a:off x="2109800" y="4703525"/>
            <a:ext cx="1393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g36b418d8434_0_214"/>
          <p:cNvSpPr txBox="1"/>
          <p:nvPr/>
        </p:nvSpPr>
        <p:spPr>
          <a:xfrm>
            <a:off x="1371600" y="3721600"/>
            <a:ext cx="17470200" cy="6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Measures adherence to established dimensional-modeling guidelines (Kimball/Ross).</a:t>
            </a:r>
            <a:endParaRPr sz="2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Fact/Dimension Separation: 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Ensures numerical facts and descriptive dimensions are clearly separated.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Surrogate Keys: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Presence of system-generated integer primary keys on all dimension tables. 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SCD Support: 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Inclusion of columns needed for Slowly Changing Dimensions.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Date Dimension: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Validates presence of a standard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Date_Dim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with full date hierarchy.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Audit Trails: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Addition of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 created_at/updated_at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timestamp fields on fact tables.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Foreign Keys: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Proper FK constraints from facts to dimensions. 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8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8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8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8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8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36b418d8434_0_224"/>
          <p:cNvSpPr/>
          <p:nvPr/>
        </p:nvSpPr>
        <p:spPr>
          <a:xfrm>
            <a:off x="794800" y="2625075"/>
            <a:ext cx="77109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g36b418d8434_0_224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Experimental Results</a:t>
            </a: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95" name="Google Shape;895;g36b418d8434_0_224"/>
          <p:cNvSpPr txBox="1"/>
          <p:nvPr/>
        </p:nvSpPr>
        <p:spPr>
          <a:xfrm>
            <a:off x="8369273" y="20154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96" name="Google Shape;896;g36b418d8434_0_224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34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97" name="Google Shape;897;g36b418d8434_0_224"/>
          <p:cNvSpPr txBox="1"/>
          <p:nvPr/>
        </p:nvSpPr>
        <p:spPr>
          <a:xfrm>
            <a:off x="1265946" y="2625075"/>
            <a:ext cx="68880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Schema Quality Index (SQI)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98" name="Google Shape;898;g36b418d8434_0_224"/>
          <p:cNvSpPr txBox="1"/>
          <p:nvPr/>
        </p:nvSpPr>
        <p:spPr>
          <a:xfrm>
            <a:off x="2109800" y="4703525"/>
            <a:ext cx="1393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g36b418d8434_0_224"/>
          <p:cNvSpPr txBox="1"/>
          <p:nvPr/>
        </p:nvSpPr>
        <p:spPr>
          <a:xfrm>
            <a:off x="1371600" y="3721608"/>
            <a:ext cx="16176000" cy="44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An aggregate of four high-level quality dimensions:</a:t>
            </a:r>
            <a:endParaRPr sz="2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1. Completeness: 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Are all original tables and columns present? 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2. Consistency: 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Are naming and data-type patterns uniform across the schema?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3. Correctness: 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Do keys and relationships correctly enforce intended joins?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4.Conciseness: 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Is there minimal redundancy (no duplicate or unnecessary tables/columns)?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"/>
          <p:cNvSpPr txBox="1"/>
          <p:nvPr/>
        </p:nvSpPr>
        <p:spPr>
          <a:xfrm>
            <a:off x="7625025" y="1540525"/>
            <a:ext cx="41358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Introduction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9" name="Google Shape;219;p4"/>
          <p:cNvSpPr txBox="1"/>
          <p:nvPr/>
        </p:nvSpPr>
        <p:spPr>
          <a:xfrm>
            <a:off x="8504175" y="2397750"/>
            <a:ext cx="2377500" cy="1188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C351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89525" y="3075975"/>
            <a:ext cx="9396274" cy="59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"/>
          <p:cNvSpPr/>
          <p:nvPr/>
        </p:nvSpPr>
        <p:spPr>
          <a:xfrm>
            <a:off x="1" y="9226102"/>
            <a:ext cx="1806511" cy="1741884"/>
          </a:xfrm>
          <a:custGeom>
            <a:avLst/>
            <a:gdLst/>
            <a:ahLst/>
            <a:cxnLst/>
            <a:rect l="l" t="t" r="r" b="b"/>
            <a:pathLst>
              <a:path w="4152900" h="3981450" extrusionOk="0">
                <a:moveTo>
                  <a:pt x="0" y="0"/>
                </a:moveTo>
                <a:cubicBezTo>
                  <a:pt x="762000" y="1189072"/>
                  <a:pt x="2584450" y="1190447"/>
                  <a:pt x="3200400" y="1720566"/>
                </a:cubicBezTo>
                <a:cubicBezTo>
                  <a:pt x="3816350" y="2250685"/>
                  <a:pt x="3971925" y="2641175"/>
                  <a:pt x="4152900" y="3981450"/>
                </a:cubicBezTo>
                <a:lnTo>
                  <a:pt x="0" y="39814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4"/>
          <p:cNvSpPr/>
          <p:nvPr/>
        </p:nvSpPr>
        <p:spPr>
          <a:xfrm>
            <a:off x="1289" y="8702817"/>
            <a:ext cx="535474" cy="1136031"/>
          </a:xfrm>
          <a:custGeom>
            <a:avLst/>
            <a:gdLst/>
            <a:ahLst/>
            <a:cxnLst/>
            <a:rect l="l" t="t" r="r" b="b"/>
            <a:pathLst>
              <a:path w="1189942" h="2524513" extrusionOk="0">
                <a:moveTo>
                  <a:pt x="0" y="0"/>
                </a:moveTo>
                <a:lnTo>
                  <a:pt x="175601" y="17702"/>
                </a:lnTo>
                <a:cubicBezTo>
                  <a:pt x="754484" y="136158"/>
                  <a:pt x="1189942" y="648354"/>
                  <a:pt x="1189942" y="1262256"/>
                </a:cubicBezTo>
                <a:cubicBezTo>
                  <a:pt x="1189942" y="1876159"/>
                  <a:pt x="754484" y="2388354"/>
                  <a:pt x="175601" y="2506811"/>
                </a:cubicBezTo>
                <a:lnTo>
                  <a:pt x="0" y="2524513"/>
                </a:lnTo>
                <a:close/>
              </a:path>
            </a:pathLst>
          </a:custGeom>
          <a:gradFill>
            <a:gsLst>
              <a:gs pos="0">
                <a:srgbClr val="0C604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  <a:effectLst>
            <a:outerShdw blurRad="1270000" dist="622300" dir="27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4"/>
          <p:cNvSpPr/>
          <p:nvPr/>
        </p:nvSpPr>
        <p:spPr>
          <a:xfrm>
            <a:off x="16609630" y="3"/>
            <a:ext cx="2882767" cy="2448283"/>
          </a:xfrm>
          <a:custGeom>
            <a:avLst/>
            <a:gdLst/>
            <a:ahLst/>
            <a:cxnLst/>
            <a:rect l="l" t="t" r="r" b="b"/>
            <a:pathLst>
              <a:path w="6005764" h="6318150" extrusionOk="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4"/>
          <p:cNvSpPr/>
          <p:nvPr/>
        </p:nvSpPr>
        <p:spPr>
          <a:xfrm>
            <a:off x="18630612" y="554996"/>
            <a:ext cx="857659" cy="2748476"/>
          </a:xfrm>
          <a:custGeom>
            <a:avLst/>
            <a:gdLst/>
            <a:ahLst/>
            <a:cxnLst/>
            <a:rect l="l" t="t" r="r" b="b"/>
            <a:pathLst>
              <a:path w="2541212" h="6914404" extrusionOk="0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0">
                <a:srgbClr val="0C604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4"/>
          <p:cNvSpPr txBox="1"/>
          <p:nvPr/>
        </p:nvSpPr>
        <p:spPr>
          <a:xfrm>
            <a:off x="753500" y="3722346"/>
            <a:ext cx="89193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</a:t>
            </a:r>
            <a:r>
              <a:rPr lang="en-US" sz="30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 data warehouse</a:t>
            </a:r>
            <a:r>
              <a:rPr lang="en-US" sz="3000" b="0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 is a centralized repository that stores large volumes of data from multiple sources, enabling efficient analysis and reporting.</a:t>
            </a:r>
            <a:endParaRPr sz="3000" b="0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6" name="Google Shape;226;p4"/>
          <p:cNvSpPr txBox="1"/>
          <p:nvPr/>
        </p:nvSpPr>
        <p:spPr>
          <a:xfrm>
            <a:off x="1640875" y="6338475"/>
            <a:ext cx="51168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3512"/>
              </a:buClr>
              <a:buSzPts val="3000"/>
              <a:buFont typeface="Raleway"/>
              <a:buChar char="●"/>
            </a:pPr>
            <a:r>
              <a:rPr lang="en-US" sz="3000" b="0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Integration.</a:t>
            </a:r>
            <a:endParaRPr sz="3000" b="0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3512"/>
              </a:buClr>
              <a:buSzPts val="3000"/>
              <a:buFont typeface="Raleway"/>
              <a:buChar char="●"/>
            </a:pPr>
            <a:r>
              <a:rPr lang="en-US" sz="3000" b="0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Historical Data Storage.</a:t>
            </a:r>
            <a:endParaRPr sz="3000" b="0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3512"/>
              </a:buClr>
              <a:buSzPts val="3000"/>
              <a:buFont typeface="Raleway"/>
              <a:buChar char="●"/>
            </a:pPr>
            <a:r>
              <a:rPr lang="en-US" sz="3000" b="0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Optimized for Querying.</a:t>
            </a:r>
            <a:endParaRPr sz="3000" b="0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7" name="Google Shape;227;p4"/>
          <p:cNvSpPr txBox="1"/>
          <p:nvPr/>
        </p:nvSpPr>
        <p:spPr>
          <a:xfrm>
            <a:off x="765300" y="5574274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Key Features:</a:t>
            </a:r>
            <a:endParaRPr sz="30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8" name="Google Shape;228;p4"/>
          <p:cNvSpPr txBox="1"/>
          <p:nvPr/>
        </p:nvSpPr>
        <p:spPr>
          <a:xfrm flipH="1">
            <a:off x="17970974" y="9953375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29" name="Google Shape;229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4975" y="671399"/>
            <a:ext cx="1475601" cy="146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36b418d8434_0_234"/>
          <p:cNvSpPr/>
          <p:nvPr/>
        </p:nvSpPr>
        <p:spPr>
          <a:xfrm>
            <a:off x="794800" y="2625075"/>
            <a:ext cx="94500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g36b418d8434_0_234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Experimental Results</a:t>
            </a: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06" name="Google Shape;906;g36b418d8434_0_234"/>
          <p:cNvSpPr txBox="1"/>
          <p:nvPr/>
        </p:nvSpPr>
        <p:spPr>
          <a:xfrm>
            <a:off x="8369273" y="20154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07" name="Google Shape;907;g36b418d8434_0_234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35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08" name="Google Shape;908;g36b418d8434_0_234"/>
          <p:cNvSpPr txBox="1"/>
          <p:nvPr/>
        </p:nvSpPr>
        <p:spPr>
          <a:xfrm>
            <a:off x="1372193" y="2625075"/>
            <a:ext cx="84414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5</a:t>
            </a: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Relationship Integrity Metric (RIM)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09" name="Google Shape;909;g36b418d8434_0_234"/>
          <p:cNvSpPr txBox="1"/>
          <p:nvPr/>
        </p:nvSpPr>
        <p:spPr>
          <a:xfrm>
            <a:off x="2109800" y="4703525"/>
            <a:ext cx="1393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g36b418d8434_0_234"/>
          <p:cNvSpPr txBox="1"/>
          <p:nvPr/>
        </p:nvSpPr>
        <p:spPr>
          <a:xfrm>
            <a:off x="1371600" y="3721608"/>
            <a:ext cx="16338000" cy="44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Measures the soundness and fidelity of inter-table relationships.  </a:t>
            </a:r>
            <a:endParaRPr sz="2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FK Consistency: 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Percentage of foreign-key constraints correctly specified.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Referential Integrity: 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Rate at which every FK value references an existing primary-key row.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Cardinality Appropriateness: 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Validation that the declared FK cardinalities (one-to-many vs. many-to-many) match the underlying data distributions.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Circular Reference Detection: 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Ensuring no unintended circular foreign-key chains. 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9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9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9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9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9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36b418d8434_0_244"/>
          <p:cNvSpPr/>
          <p:nvPr/>
        </p:nvSpPr>
        <p:spPr>
          <a:xfrm>
            <a:off x="794800" y="2625075"/>
            <a:ext cx="87144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g36b418d8434_0_244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Experimental Results</a:t>
            </a: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17" name="Google Shape;917;g36b418d8434_0_244"/>
          <p:cNvSpPr txBox="1"/>
          <p:nvPr/>
        </p:nvSpPr>
        <p:spPr>
          <a:xfrm>
            <a:off x="8369273" y="20154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18" name="Google Shape;918;g36b418d8434_0_244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36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19" name="Google Shape;919;g36b418d8434_0_244"/>
          <p:cNvSpPr txBox="1"/>
          <p:nvPr/>
        </p:nvSpPr>
        <p:spPr>
          <a:xfrm>
            <a:off x="1372200" y="2625075"/>
            <a:ext cx="80178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6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Domain Alignment Score (DAS) 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20" name="Google Shape;920;g36b418d8434_0_244"/>
          <p:cNvSpPr txBox="1"/>
          <p:nvPr/>
        </p:nvSpPr>
        <p:spPr>
          <a:xfrm>
            <a:off x="2109800" y="4703525"/>
            <a:ext cx="1393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g36b418d8434_0_244"/>
          <p:cNvSpPr txBox="1"/>
          <p:nvPr/>
        </p:nvSpPr>
        <p:spPr>
          <a:xfrm>
            <a:off x="1371600" y="3721600"/>
            <a:ext cx="16774200" cy="44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Measures fit between the schema’s entities/attributes and the expected patterns and business rules of its domain.</a:t>
            </a:r>
            <a:endParaRPr sz="2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Table Name Alignment: 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Use of domain-specific terms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 (e.g., Store_Dim, Sales_Fact in retail).</a:t>
            </a:r>
            <a:endParaRPr sz="28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Column Name Alignment: 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Presence of standard columns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(customer_id, order_date, etc.).</a:t>
            </a:r>
            <a:endParaRPr sz="28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Business Rule Alignment: 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Encoding of domain logic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(e.g., discount_percent vs. tax_rate in retail). </a:t>
            </a:r>
            <a:endParaRPr sz="28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9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9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9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9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33d3a2d5f4a_0_130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Experimental Results</a:t>
            </a: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27" name="Google Shape;927;g33d3a2d5f4a_0_130"/>
          <p:cNvSpPr txBox="1"/>
          <p:nvPr/>
        </p:nvSpPr>
        <p:spPr>
          <a:xfrm>
            <a:off x="8369273" y="20154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28" name="Google Shape;928;g33d3a2d5f4a_0_130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37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aphicFrame>
        <p:nvGraphicFramePr>
          <p:cNvPr id="929" name="Google Shape;929;g33d3a2d5f4a_0_130"/>
          <p:cNvGraphicFramePr/>
          <p:nvPr/>
        </p:nvGraphicFramePr>
        <p:xfrm>
          <a:off x="1371600" y="3721608"/>
          <a:ext cx="16619050" cy="6355520"/>
        </p:xfrm>
        <a:graphic>
          <a:graphicData uri="http://schemas.openxmlformats.org/drawingml/2006/table">
            <a:tbl>
              <a:tblPr>
                <a:noFill/>
                <a:tableStyleId>{F92D8716-CE96-4F00-84FA-F9669AF1C7FA}</a:tableStyleId>
              </a:tblPr>
              <a:tblGrid>
                <a:gridCol w="498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9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96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Algorithm</a:t>
                      </a:r>
                      <a:endParaRPr sz="3200">
                        <a:solidFill>
                          <a:schemeClr val="lt1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274300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DataForge</a:t>
                      </a:r>
                      <a:endParaRPr sz="32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274300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DataForge + AI-Enhancement</a:t>
                      </a:r>
                      <a:endParaRPr sz="32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274300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2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Structural Similarity Analysis </a:t>
                      </a:r>
                      <a:endParaRPr sz="2400">
                        <a:solidFill>
                          <a:schemeClr val="lt1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274300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98.50 % </a:t>
                      </a:r>
                      <a:endParaRPr sz="2400">
                        <a:solidFill>
                          <a:srgbClr val="0C3512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274300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100.00 % </a:t>
                      </a:r>
                      <a:endParaRPr sz="2400">
                        <a:solidFill>
                          <a:srgbClr val="0C3512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274300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2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 Semantic Coherence Scoring</a:t>
                      </a:r>
                      <a:endParaRPr sz="2400">
                        <a:solidFill>
                          <a:schemeClr val="lt1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274300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93.41 % </a:t>
                      </a:r>
                      <a:endParaRPr sz="2400">
                        <a:solidFill>
                          <a:srgbClr val="0C3512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274300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98.48 %</a:t>
                      </a:r>
                      <a:endParaRPr sz="2400">
                        <a:solidFill>
                          <a:srgbClr val="0C3512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274300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3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Data-Warehouse Best Practices Compliance </a:t>
                      </a:r>
                      <a:endParaRPr sz="2400">
                        <a:solidFill>
                          <a:schemeClr val="lt1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274300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70.00 %</a:t>
                      </a:r>
                      <a:endParaRPr sz="2400">
                        <a:solidFill>
                          <a:srgbClr val="0C3512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274300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75.56 % </a:t>
                      </a:r>
                      <a:endParaRPr sz="2400">
                        <a:solidFill>
                          <a:srgbClr val="0C3512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274300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2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 Schema Quality Index </a:t>
                      </a:r>
                      <a:endParaRPr sz="2400">
                        <a:solidFill>
                          <a:schemeClr val="lt1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274300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94.69 %</a:t>
                      </a:r>
                      <a:endParaRPr sz="2400">
                        <a:solidFill>
                          <a:srgbClr val="0C3512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274300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97.61 %</a:t>
                      </a:r>
                      <a:endParaRPr sz="2400">
                        <a:solidFill>
                          <a:srgbClr val="0C3512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274300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72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 Relationship Integrity Metric </a:t>
                      </a:r>
                      <a:endParaRPr sz="2400">
                        <a:solidFill>
                          <a:schemeClr val="lt1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274300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85.93 %</a:t>
                      </a:r>
                      <a:endParaRPr sz="2400">
                        <a:solidFill>
                          <a:srgbClr val="0C3512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274300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87.75 % </a:t>
                      </a:r>
                      <a:endParaRPr sz="2400">
                        <a:solidFill>
                          <a:srgbClr val="0C3512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274300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72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Domain Alignment Score </a:t>
                      </a:r>
                      <a:endParaRPr sz="2400">
                        <a:solidFill>
                          <a:schemeClr val="lt1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274300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88.40 % </a:t>
                      </a:r>
                      <a:endParaRPr sz="2400">
                        <a:solidFill>
                          <a:srgbClr val="0C3512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274300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95.00 %</a:t>
                      </a:r>
                      <a:endParaRPr sz="2400">
                        <a:solidFill>
                          <a:srgbClr val="0C3512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274300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30" name="Google Shape;930;g33d3a2d5f4a_0_130"/>
          <p:cNvSpPr/>
          <p:nvPr/>
        </p:nvSpPr>
        <p:spPr>
          <a:xfrm>
            <a:off x="794800" y="2625075"/>
            <a:ext cx="63132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g33d3a2d5f4a_0_130"/>
          <p:cNvSpPr txBox="1"/>
          <p:nvPr/>
        </p:nvSpPr>
        <p:spPr>
          <a:xfrm>
            <a:off x="1180522" y="2799975"/>
            <a:ext cx="5639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Algorithmic Evaluation </a:t>
            </a: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36ae1846527_0_770"/>
          <p:cNvSpPr/>
          <p:nvPr/>
        </p:nvSpPr>
        <p:spPr>
          <a:xfrm>
            <a:off x="794800" y="2625075"/>
            <a:ext cx="46647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g36ae1846527_0_770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Experimental Results</a:t>
            </a: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38" name="Google Shape;938;g36ae1846527_0_770"/>
          <p:cNvSpPr txBox="1"/>
          <p:nvPr/>
        </p:nvSpPr>
        <p:spPr>
          <a:xfrm>
            <a:off x="8369273" y="20154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39" name="Google Shape;939;g36ae1846527_0_770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38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40" name="Google Shape;940;g36ae1846527_0_770"/>
          <p:cNvSpPr txBox="1"/>
          <p:nvPr/>
        </p:nvSpPr>
        <p:spPr>
          <a:xfrm>
            <a:off x="1143150" y="2625075"/>
            <a:ext cx="40566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Model Accuracy</a:t>
            </a: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41" name="Google Shape;941;g36ae1846527_0_770"/>
          <p:cNvSpPr txBox="1"/>
          <p:nvPr/>
        </p:nvSpPr>
        <p:spPr>
          <a:xfrm>
            <a:off x="2109800" y="4703525"/>
            <a:ext cx="1393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2" name="Google Shape;942;g36ae1846527_0_770"/>
          <p:cNvGrpSpPr/>
          <p:nvPr/>
        </p:nvGrpSpPr>
        <p:grpSpPr>
          <a:xfrm>
            <a:off x="1371600" y="3721608"/>
            <a:ext cx="13720274" cy="5909875"/>
            <a:chOff x="1371600" y="3721608"/>
            <a:chExt cx="13720274" cy="5909875"/>
          </a:xfrm>
        </p:grpSpPr>
        <p:pic>
          <p:nvPicPr>
            <p:cNvPr id="943" name="Google Shape;943;g36ae1846527_0_7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71600" y="3721608"/>
              <a:ext cx="13720274" cy="5909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4" name="Google Shape;944;g36ae1846527_0_770"/>
            <p:cNvSpPr/>
            <p:nvPr/>
          </p:nvSpPr>
          <p:spPr>
            <a:xfrm>
              <a:off x="4745150" y="7269375"/>
              <a:ext cx="5305500" cy="2361600"/>
            </a:xfrm>
            <a:prstGeom prst="rect">
              <a:avLst/>
            </a:prstGeom>
            <a:noFill/>
            <a:ln w="7620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g36ae1846527_0_770"/>
            <p:cNvSpPr/>
            <p:nvPr/>
          </p:nvSpPr>
          <p:spPr>
            <a:xfrm>
              <a:off x="1447800" y="6232975"/>
              <a:ext cx="4056600" cy="400200"/>
            </a:xfrm>
            <a:prstGeom prst="rect">
              <a:avLst/>
            </a:prstGeom>
            <a:solidFill>
              <a:srgbClr val="0C0C0C"/>
            </a:solidFill>
            <a:ln w="9525" cap="flat" cmpd="sng">
              <a:solidFill>
                <a:srgbClr val="0C0C0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33d3a2d5f4a_0_272"/>
          <p:cNvSpPr/>
          <p:nvPr/>
        </p:nvSpPr>
        <p:spPr>
          <a:xfrm>
            <a:off x="794800" y="2625075"/>
            <a:ext cx="90771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g33d3a2d5f4a_0_272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Challenges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52" name="Google Shape;952;g33d3a2d5f4a_0_272"/>
          <p:cNvSpPr txBox="1"/>
          <p:nvPr/>
        </p:nvSpPr>
        <p:spPr>
          <a:xfrm>
            <a:off x="8369273" y="20154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53" name="Google Shape;953;g33d3a2d5f4a_0_272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28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54" name="Google Shape;954;g33d3a2d5f4a_0_272"/>
          <p:cNvSpPr txBox="1"/>
          <p:nvPr/>
        </p:nvSpPr>
        <p:spPr>
          <a:xfrm>
            <a:off x="1349384" y="2625075"/>
            <a:ext cx="81075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Inconsistent SQL Dialect Parsing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55" name="Google Shape;955;g33d3a2d5f4a_0_272"/>
          <p:cNvSpPr txBox="1"/>
          <p:nvPr/>
        </p:nvSpPr>
        <p:spPr>
          <a:xfrm>
            <a:off x="2928225" y="3775200"/>
            <a:ext cx="1349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56" name="Google Shape;956;g33d3a2d5f4a_0_272"/>
          <p:cNvSpPr txBox="1"/>
          <p:nvPr/>
        </p:nvSpPr>
        <p:spPr>
          <a:xfrm>
            <a:off x="2511963" y="4186125"/>
            <a:ext cx="14453100" cy="44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aleway"/>
                <a:ea typeface="Raleway"/>
                <a:cs typeface="Raleway"/>
                <a:sym typeface="Raleway"/>
              </a:rPr>
              <a:t>Problem:</a:t>
            </a:r>
            <a:endParaRPr sz="30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The regex-based SQL parser struggled with varying SQL dialects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(e.g., PostgreSQL vs. MySQL)</a:t>
            </a: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 and complex DDL structures in ShopSmart’s schema, such as nested constraints or non-standard syntax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 (e.g., MySQL’s ENGINE=InnoDB)</a:t>
            </a: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. </a:t>
            </a:r>
            <a:br>
              <a:rPr lang="en-US" sz="2800"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This led to incomplete extraction of columns or relationships, causing schema generation errors.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36ae1846527_0_500"/>
          <p:cNvSpPr/>
          <p:nvPr/>
        </p:nvSpPr>
        <p:spPr>
          <a:xfrm>
            <a:off x="794800" y="2625075"/>
            <a:ext cx="90771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g36ae1846527_0_500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Challenges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63" name="Google Shape;963;g36ae1846527_0_500"/>
          <p:cNvSpPr txBox="1"/>
          <p:nvPr/>
        </p:nvSpPr>
        <p:spPr>
          <a:xfrm>
            <a:off x="8369273" y="20154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64" name="Google Shape;964;g36ae1846527_0_500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28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65" name="Google Shape;965;g36ae1846527_0_500"/>
          <p:cNvSpPr txBox="1"/>
          <p:nvPr/>
        </p:nvSpPr>
        <p:spPr>
          <a:xfrm>
            <a:off x="1349384" y="2625075"/>
            <a:ext cx="81075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Inconsistent SQL Dialect Parsing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66" name="Google Shape;966;g36ae1846527_0_500"/>
          <p:cNvSpPr txBox="1"/>
          <p:nvPr/>
        </p:nvSpPr>
        <p:spPr>
          <a:xfrm>
            <a:off x="2928225" y="3775200"/>
            <a:ext cx="1349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67" name="Google Shape;967;g36ae1846527_0_500"/>
          <p:cNvSpPr txBox="1"/>
          <p:nvPr/>
        </p:nvSpPr>
        <p:spPr>
          <a:xfrm>
            <a:off x="2511963" y="4186125"/>
            <a:ext cx="14453100" cy="51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aleway"/>
                <a:ea typeface="Raleway"/>
                <a:cs typeface="Raleway"/>
                <a:sym typeface="Raleway"/>
              </a:rPr>
              <a:t>Solution:</a:t>
            </a:r>
            <a:endParaRPr sz="30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We enhanced the parser by developing a hybrid approach combining regex with a lightweight SQL grammar library </a:t>
            </a:r>
            <a:r>
              <a:rPr lang="en-US" sz="28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(e.g., sqlparse).</a:t>
            </a: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 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This library normalized SQL syntax before regex extraction, improving compatibility across dialects. For ShopSmart, we tested the parser on both PostgreSQL and MySQL DDL files, achieving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95%</a:t>
            </a: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 accuracy in extracting tables and keys.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We also implemented fallback error handling to flag unsupported syntax and prompt users to simplify their SQL files. 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36ae1846527_0_511"/>
          <p:cNvSpPr/>
          <p:nvPr/>
        </p:nvSpPr>
        <p:spPr>
          <a:xfrm>
            <a:off x="794800" y="2625075"/>
            <a:ext cx="90771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3" name="Google Shape;973;g36ae1846527_0_511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Challenges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74" name="Google Shape;974;g36ae1846527_0_511"/>
          <p:cNvSpPr txBox="1"/>
          <p:nvPr/>
        </p:nvSpPr>
        <p:spPr>
          <a:xfrm>
            <a:off x="8369273" y="20154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75" name="Google Shape;975;g36ae1846527_0_511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28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76" name="Google Shape;976;g36ae1846527_0_511"/>
          <p:cNvSpPr txBox="1"/>
          <p:nvPr/>
        </p:nvSpPr>
        <p:spPr>
          <a:xfrm>
            <a:off x="1349384" y="2625075"/>
            <a:ext cx="81075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Inaccurate AI Domain Detection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77" name="Google Shape;977;g36ae1846527_0_511"/>
          <p:cNvSpPr txBox="1"/>
          <p:nvPr/>
        </p:nvSpPr>
        <p:spPr>
          <a:xfrm>
            <a:off x="2928225" y="3775200"/>
            <a:ext cx="1349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78" name="Google Shape;978;g36ae1846527_0_511"/>
          <p:cNvSpPr txBox="1"/>
          <p:nvPr/>
        </p:nvSpPr>
        <p:spPr>
          <a:xfrm>
            <a:off x="2511963" y="4186125"/>
            <a:ext cx="14453100" cy="44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aleway"/>
                <a:ea typeface="Raleway"/>
                <a:cs typeface="Raleway"/>
                <a:sym typeface="Raleway"/>
              </a:rPr>
              <a:t>Problem:</a:t>
            </a:r>
            <a:endParaRPr sz="30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The OpenAI API’s domain detection occasionally misclassified schemas due to ambiguous table/column names. 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For example, ShopSmart’s schema with generic names was sometimes misidentified as a logistics domain instead of retail, leading to irrelevant suggestions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(e.g., using logistics terms instead of promotion_id). </a:t>
            </a:r>
            <a:endParaRPr sz="28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36ae1846527_0_521"/>
          <p:cNvSpPr/>
          <p:nvPr/>
        </p:nvSpPr>
        <p:spPr>
          <a:xfrm>
            <a:off x="794800" y="2625075"/>
            <a:ext cx="90771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g36ae1846527_0_521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Challenges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85" name="Google Shape;985;g36ae1846527_0_521"/>
          <p:cNvSpPr txBox="1"/>
          <p:nvPr/>
        </p:nvSpPr>
        <p:spPr>
          <a:xfrm>
            <a:off x="8369273" y="20154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86" name="Google Shape;986;g36ae1846527_0_521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28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87" name="Google Shape;987;g36ae1846527_0_521"/>
          <p:cNvSpPr txBox="1"/>
          <p:nvPr/>
        </p:nvSpPr>
        <p:spPr>
          <a:xfrm>
            <a:off x="1349384" y="2625075"/>
            <a:ext cx="81075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Inaccurate AI Domain Detection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88" name="Google Shape;988;g36ae1846527_0_521"/>
          <p:cNvSpPr txBox="1"/>
          <p:nvPr/>
        </p:nvSpPr>
        <p:spPr>
          <a:xfrm>
            <a:off x="2928225" y="3775200"/>
            <a:ext cx="1349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89" name="Google Shape;989;g36ae1846527_0_521"/>
          <p:cNvSpPr txBox="1"/>
          <p:nvPr/>
        </p:nvSpPr>
        <p:spPr>
          <a:xfrm>
            <a:off x="2511963" y="4186125"/>
            <a:ext cx="14453100" cy="51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aleway"/>
                <a:ea typeface="Raleway"/>
                <a:cs typeface="Raleway"/>
                <a:sym typeface="Raleway"/>
              </a:rPr>
              <a:t>Solution:</a:t>
            </a:r>
            <a:endParaRPr sz="30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We refined the NLP pipeline by preprocessing schema data to include metadata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(e.g., data types, sample values)</a:t>
            </a: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 alongside table/column names, providing richer context for the OpenAI API. 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We also trained a custom keyword scoring model using a retail-specific dataset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(e.g., terms like sales, customer, product)</a:t>
            </a: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 to boost domain accuracy. 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For ShopSmart, this improved domain detection accuracy from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70% to 90%,</a:t>
            </a: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 ensuring relevant suggestions like for Store_Dim. Regular updates to the keyword dataset further enhanced robustness. 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6ae1846527_0_537"/>
          <p:cNvSpPr/>
          <p:nvPr/>
        </p:nvSpPr>
        <p:spPr>
          <a:xfrm>
            <a:off x="794800" y="2625075"/>
            <a:ext cx="93213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5" name="Google Shape;995;g36ae1846527_0_537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Challenges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96" name="Google Shape;996;g36ae1846527_0_537"/>
          <p:cNvSpPr txBox="1"/>
          <p:nvPr/>
        </p:nvSpPr>
        <p:spPr>
          <a:xfrm>
            <a:off x="8369273" y="20154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97" name="Google Shape;997;g36ae1846527_0_537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28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98" name="Google Shape;998;g36ae1846527_0_537"/>
          <p:cNvSpPr txBox="1"/>
          <p:nvPr/>
        </p:nvSpPr>
        <p:spPr>
          <a:xfrm>
            <a:off x="1364301" y="2625075"/>
            <a:ext cx="83256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Scalability in Schema Generation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99" name="Google Shape;999;g36ae1846527_0_537"/>
          <p:cNvSpPr txBox="1"/>
          <p:nvPr/>
        </p:nvSpPr>
        <p:spPr>
          <a:xfrm>
            <a:off x="2928225" y="3775200"/>
            <a:ext cx="1349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00" name="Google Shape;1000;g36ae1846527_0_537"/>
          <p:cNvSpPr txBox="1"/>
          <p:nvPr/>
        </p:nvSpPr>
        <p:spPr>
          <a:xfrm>
            <a:off x="2511963" y="4186125"/>
            <a:ext cx="14453100" cy="44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aleway"/>
                <a:ea typeface="Raleway"/>
                <a:cs typeface="Raleway"/>
                <a:sym typeface="Raleway"/>
              </a:rPr>
              <a:t>Problem:</a:t>
            </a:r>
            <a:endParaRPr sz="30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Generating schemas for large databases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(e.g., ShopSmart’s schema with 100+ tables)</a:t>
            </a: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 was slow, exceeding the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5s</a:t>
            </a: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 performance target due to complex foreign key analysis and AI processing. 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This caused timeouts for users with large datasets.</a:t>
            </a:r>
            <a:endParaRPr sz="28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36ae1846527_0_547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Challenges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06" name="Google Shape;1006;g36ae1846527_0_547"/>
          <p:cNvSpPr txBox="1"/>
          <p:nvPr/>
        </p:nvSpPr>
        <p:spPr>
          <a:xfrm>
            <a:off x="8369273" y="20154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07" name="Google Shape;1007;g36ae1846527_0_547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28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08" name="Google Shape;1008;g36ae1846527_0_547"/>
          <p:cNvSpPr txBox="1"/>
          <p:nvPr/>
        </p:nvSpPr>
        <p:spPr>
          <a:xfrm>
            <a:off x="2928225" y="3775200"/>
            <a:ext cx="1349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09" name="Google Shape;1009;g36ae1846527_0_547"/>
          <p:cNvSpPr txBox="1"/>
          <p:nvPr/>
        </p:nvSpPr>
        <p:spPr>
          <a:xfrm>
            <a:off x="2511963" y="4186125"/>
            <a:ext cx="14453100" cy="51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aleway"/>
                <a:ea typeface="Raleway"/>
                <a:cs typeface="Raleway"/>
                <a:sym typeface="Raleway"/>
              </a:rPr>
              <a:t>Solution:</a:t>
            </a:r>
            <a:endParaRPr sz="30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We optimized the schema generation algorithm by implementing batch processing for foreign key detection, reducing computational complexity from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O(n²) to O(n log n)</a:t>
            </a: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. 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We also cached common domain templates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(e.g., retail star schemas)</a:t>
            </a: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 to speed up AI suggestion generation. 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For ShopSmart, we introduced parallel processing for parsing and AI calls, reducing generation time to under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4s</a:t>
            </a: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 for a 100-table schema. 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Load testing with simulated large schemas ensured scalability. 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10" name="Google Shape;1010;g36ae1846527_0_547"/>
          <p:cNvSpPr/>
          <p:nvPr/>
        </p:nvSpPr>
        <p:spPr>
          <a:xfrm>
            <a:off x="794800" y="2625075"/>
            <a:ext cx="93213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1" name="Google Shape;1011;g36ae1846527_0_547"/>
          <p:cNvSpPr txBox="1"/>
          <p:nvPr/>
        </p:nvSpPr>
        <p:spPr>
          <a:xfrm>
            <a:off x="1364301" y="2625075"/>
            <a:ext cx="83256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Scalability in Schema Generation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"/>
          <p:cNvSpPr/>
          <p:nvPr/>
        </p:nvSpPr>
        <p:spPr>
          <a:xfrm>
            <a:off x="1" y="9226102"/>
            <a:ext cx="1806511" cy="1741884"/>
          </a:xfrm>
          <a:custGeom>
            <a:avLst/>
            <a:gdLst/>
            <a:ahLst/>
            <a:cxnLst/>
            <a:rect l="l" t="t" r="r" b="b"/>
            <a:pathLst>
              <a:path w="4152900" h="3981450" extrusionOk="0">
                <a:moveTo>
                  <a:pt x="0" y="0"/>
                </a:moveTo>
                <a:cubicBezTo>
                  <a:pt x="762000" y="1189072"/>
                  <a:pt x="2584450" y="1190447"/>
                  <a:pt x="3200400" y="1720566"/>
                </a:cubicBezTo>
                <a:cubicBezTo>
                  <a:pt x="3816350" y="2250685"/>
                  <a:pt x="3971925" y="2641175"/>
                  <a:pt x="4152900" y="3981450"/>
                </a:cubicBezTo>
                <a:lnTo>
                  <a:pt x="0" y="39814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8"/>
          <p:cNvSpPr/>
          <p:nvPr/>
        </p:nvSpPr>
        <p:spPr>
          <a:xfrm>
            <a:off x="1289" y="8702817"/>
            <a:ext cx="535474" cy="1136031"/>
          </a:xfrm>
          <a:custGeom>
            <a:avLst/>
            <a:gdLst/>
            <a:ahLst/>
            <a:cxnLst/>
            <a:rect l="l" t="t" r="r" b="b"/>
            <a:pathLst>
              <a:path w="1189942" h="2524513" extrusionOk="0">
                <a:moveTo>
                  <a:pt x="0" y="0"/>
                </a:moveTo>
                <a:lnTo>
                  <a:pt x="175601" y="17702"/>
                </a:lnTo>
                <a:cubicBezTo>
                  <a:pt x="754484" y="136158"/>
                  <a:pt x="1189942" y="648354"/>
                  <a:pt x="1189942" y="1262256"/>
                </a:cubicBezTo>
                <a:cubicBezTo>
                  <a:pt x="1189942" y="1876159"/>
                  <a:pt x="754484" y="2388354"/>
                  <a:pt x="175601" y="2506811"/>
                </a:cubicBezTo>
                <a:lnTo>
                  <a:pt x="0" y="2524513"/>
                </a:lnTo>
                <a:close/>
              </a:path>
            </a:pathLst>
          </a:custGeom>
          <a:gradFill>
            <a:gsLst>
              <a:gs pos="0">
                <a:srgbClr val="0C604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  <a:effectLst>
            <a:outerShdw blurRad="1270000" dist="622300" dir="27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8"/>
          <p:cNvSpPr/>
          <p:nvPr/>
        </p:nvSpPr>
        <p:spPr>
          <a:xfrm>
            <a:off x="16609630" y="3"/>
            <a:ext cx="2882767" cy="2448283"/>
          </a:xfrm>
          <a:custGeom>
            <a:avLst/>
            <a:gdLst/>
            <a:ahLst/>
            <a:cxnLst/>
            <a:rect l="l" t="t" r="r" b="b"/>
            <a:pathLst>
              <a:path w="6005764" h="6318150" extrusionOk="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8"/>
          <p:cNvSpPr/>
          <p:nvPr/>
        </p:nvSpPr>
        <p:spPr>
          <a:xfrm>
            <a:off x="18630612" y="554996"/>
            <a:ext cx="857659" cy="2748476"/>
          </a:xfrm>
          <a:custGeom>
            <a:avLst/>
            <a:gdLst/>
            <a:ahLst/>
            <a:cxnLst/>
            <a:rect l="l" t="t" r="r" b="b"/>
            <a:pathLst>
              <a:path w="2541212" h="6914404" extrusionOk="0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0">
                <a:srgbClr val="0C604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8"/>
          <p:cNvSpPr txBox="1"/>
          <p:nvPr/>
        </p:nvSpPr>
        <p:spPr>
          <a:xfrm flipH="1">
            <a:off x="17970974" y="9953375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39" name="Google Shape;23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4975" y="671399"/>
            <a:ext cx="1475601" cy="146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16376" y="3253350"/>
            <a:ext cx="7307625" cy="493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14302" y="3240114"/>
            <a:ext cx="7156100" cy="5254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92148" y="3473650"/>
            <a:ext cx="9892729" cy="493475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8"/>
          <p:cNvSpPr txBox="1"/>
          <p:nvPr/>
        </p:nvSpPr>
        <p:spPr>
          <a:xfrm>
            <a:off x="7311363" y="9451950"/>
            <a:ext cx="39399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Star Schema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4" name="Google Shape;244;p8"/>
          <p:cNvSpPr txBox="1"/>
          <p:nvPr/>
        </p:nvSpPr>
        <p:spPr>
          <a:xfrm>
            <a:off x="6330063" y="9451950"/>
            <a:ext cx="670802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 b="1" i="0" u="none" strike="noStrike" cap="none" dirty="0" err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SnowFlake</a:t>
            </a:r>
            <a:r>
              <a:rPr lang="en-US" sz="4800" b="1" i="0" u="none" strike="noStrike" cap="none" dirty="0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 Schema</a:t>
            </a:r>
            <a:endParaRPr sz="4800" b="1" i="0" u="none" strike="noStrike" cap="none" dirty="0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5" name="Google Shape;245;p8"/>
          <p:cNvSpPr txBox="1"/>
          <p:nvPr/>
        </p:nvSpPr>
        <p:spPr>
          <a:xfrm>
            <a:off x="6863463" y="9451950"/>
            <a:ext cx="59025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Galaxy Schema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6" name="Google Shape;246;p8"/>
          <p:cNvSpPr txBox="1"/>
          <p:nvPr/>
        </p:nvSpPr>
        <p:spPr>
          <a:xfrm>
            <a:off x="8549763" y="2397750"/>
            <a:ext cx="2377500" cy="1188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C351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" name="Google Shape;247;p8"/>
          <p:cNvSpPr txBox="1"/>
          <p:nvPr/>
        </p:nvSpPr>
        <p:spPr>
          <a:xfrm>
            <a:off x="4880913" y="1616725"/>
            <a:ext cx="97152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Data Warehouse Schema Types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36ae1846527_0_561"/>
          <p:cNvSpPr/>
          <p:nvPr/>
        </p:nvSpPr>
        <p:spPr>
          <a:xfrm>
            <a:off x="794800" y="2625075"/>
            <a:ext cx="97824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7" name="Google Shape;1017;g36ae1846527_0_561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Challenges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18" name="Google Shape;1018;g36ae1846527_0_561"/>
          <p:cNvSpPr txBox="1"/>
          <p:nvPr/>
        </p:nvSpPr>
        <p:spPr>
          <a:xfrm>
            <a:off x="8369273" y="20154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19" name="Google Shape;1019;g36ae1846527_0_561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28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20" name="Google Shape;1020;g36ae1846527_0_561"/>
          <p:cNvSpPr txBox="1"/>
          <p:nvPr/>
        </p:nvSpPr>
        <p:spPr>
          <a:xfrm>
            <a:off x="1392476" y="2625075"/>
            <a:ext cx="87375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Frontend Visualization Performance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21" name="Google Shape;1021;g36ae1846527_0_561"/>
          <p:cNvSpPr txBox="1"/>
          <p:nvPr/>
        </p:nvSpPr>
        <p:spPr>
          <a:xfrm>
            <a:off x="2928225" y="3775200"/>
            <a:ext cx="1349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22" name="Google Shape;1022;g36ae1846527_0_561"/>
          <p:cNvSpPr txBox="1"/>
          <p:nvPr/>
        </p:nvSpPr>
        <p:spPr>
          <a:xfrm>
            <a:off x="2511963" y="4186125"/>
            <a:ext cx="14453100" cy="44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aleway"/>
                <a:ea typeface="Raleway"/>
                <a:cs typeface="Raleway"/>
                <a:sym typeface="Raleway"/>
              </a:rPr>
              <a:t>Problem:</a:t>
            </a:r>
            <a:endParaRPr sz="30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Rendering large schemas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(e.g., ShopSmart’s star schema with multiple dimensions)</a:t>
            </a: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 in the graph visualization interface caused lag, especially on lower-end devices, due to the high number of nodes and edges. 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Users reported delays in interacting with the graph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(e.g., zooming, dragging nodes)</a:t>
            </a: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. </a:t>
            </a:r>
            <a:endParaRPr sz="28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36ae1846527_0_571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Challenges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28" name="Google Shape;1028;g36ae1846527_0_571"/>
          <p:cNvSpPr txBox="1"/>
          <p:nvPr/>
        </p:nvSpPr>
        <p:spPr>
          <a:xfrm>
            <a:off x="8369273" y="20154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29" name="Google Shape;1029;g36ae1846527_0_571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28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30" name="Google Shape;1030;g36ae1846527_0_571"/>
          <p:cNvSpPr txBox="1"/>
          <p:nvPr/>
        </p:nvSpPr>
        <p:spPr>
          <a:xfrm>
            <a:off x="2928225" y="3775200"/>
            <a:ext cx="1349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31" name="Google Shape;1031;g36ae1846527_0_571"/>
          <p:cNvSpPr txBox="1"/>
          <p:nvPr/>
        </p:nvSpPr>
        <p:spPr>
          <a:xfrm>
            <a:off x="2511963" y="4186125"/>
            <a:ext cx="14453100" cy="51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aleway"/>
                <a:ea typeface="Raleway"/>
                <a:cs typeface="Raleway"/>
                <a:sym typeface="Raleway"/>
              </a:rPr>
              <a:t>Solution:</a:t>
            </a:r>
            <a:endParaRPr sz="30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We optimized the visualization library by implementing lazy loading for nodes, rendering only visible portions of the graph initially. We also reduced edge complexity by grouping related dimensions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(e.g., Date_Dim, Customer_Dim)</a:t>
            </a: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 into collapsible clusters. 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For ShopSmart, this cut rendering time from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8s to 2s</a:t>
            </a: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 for a 50-node schema. 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We conducted usability tests on various devices to ensure smooth performance, achieving a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95%</a:t>
            </a: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 user satisfaction rate.  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32" name="Google Shape;1032;g36ae1846527_0_571"/>
          <p:cNvSpPr/>
          <p:nvPr/>
        </p:nvSpPr>
        <p:spPr>
          <a:xfrm>
            <a:off x="794800" y="2625075"/>
            <a:ext cx="97824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Google Shape;1033;g36ae1846527_0_571"/>
          <p:cNvSpPr txBox="1"/>
          <p:nvPr/>
        </p:nvSpPr>
        <p:spPr>
          <a:xfrm>
            <a:off x="1392476" y="2625075"/>
            <a:ext cx="87375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Frontend Visualization Performance</a:t>
            </a: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36ae1846527_0_595"/>
          <p:cNvSpPr/>
          <p:nvPr/>
        </p:nvSpPr>
        <p:spPr>
          <a:xfrm>
            <a:off x="794800" y="2625075"/>
            <a:ext cx="63354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9" name="Google Shape;1039;g36ae1846527_0_595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Challenges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40" name="Google Shape;1040;g36ae1846527_0_595"/>
          <p:cNvSpPr txBox="1"/>
          <p:nvPr/>
        </p:nvSpPr>
        <p:spPr>
          <a:xfrm>
            <a:off x="8369273" y="20154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41" name="Google Shape;1041;g36ae1846527_0_595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28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42" name="Google Shape;1042;g36ae1846527_0_595"/>
          <p:cNvSpPr txBox="1"/>
          <p:nvPr/>
        </p:nvSpPr>
        <p:spPr>
          <a:xfrm>
            <a:off x="1181872" y="2625075"/>
            <a:ext cx="56586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5</a:t>
            </a: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User Edit Validation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43" name="Google Shape;1043;g36ae1846527_0_595"/>
          <p:cNvSpPr txBox="1"/>
          <p:nvPr/>
        </p:nvSpPr>
        <p:spPr>
          <a:xfrm>
            <a:off x="2928225" y="3775200"/>
            <a:ext cx="1349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44" name="Google Shape;1044;g36ae1846527_0_595"/>
          <p:cNvSpPr txBox="1"/>
          <p:nvPr/>
        </p:nvSpPr>
        <p:spPr>
          <a:xfrm>
            <a:off x="2511963" y="4186125"/>
            <a:ext cx="14453100" cy="44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aleway"/>
                <a:ea typeface="Raleway"/>
                <a:cs typeface="Raleway"/>
                <a:sym typeface="Raleway"/>
              </a:rPr>
              <a:t>Problem:</a:t>
            </a:r>
            <a:endParaRPr sz="30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Users editing schemas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(e.g., adding a discount column to ShopSmart’s Sales_Fact)</a:t>
            </a: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 occasionally introduced errors, such as invalid data types or missing foreign keys, which disrupted schema integrity and caused downstream query failures.</a:t>
            </a:r>
            <a:endParaRPr sz="28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36ae1846527_0_585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Challenges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50" name="Google Shape;1050;g36ae1846527_0_585"/>
          <p:cNvSpPr txBox="1"/>
          <p:nvPr/>
        </p:nvSpPr>
        <p:spPr>
          <a:xfrm>
            <a:off x="8369273" y="20154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51" name="Google Shape;1051;g36ae1846527_0_585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28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52" name="Google Shape;1052;g36ae1846527_0_585"/>
          <p:cNvSpPr txBox="1"/>
          <p:nvPr/>
        </p:nvSpPr>
        <p:spPr>
          <a:xfrm>
            <a:off x="2928225" y="3775200"/>
            <a:ext cx="1349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53" name="Google Shape;1053;g36ae1846527_0_585"/>
          <p:cNvSpPr txBox="1"/>
          <p:nvPr/>
        </p:nvSpPr>
        <p:spPr>
          <a:xfrm>
            <a:off x="2511963" y="4186125"/>
            <a:ext cx="14453100" cy="51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aleway"/>
                <a:ea typeface="Raleway"/>
                <a:cs typeface="Raleway"/>
                <a:sym typeface="Raleway"/>
              </a:rPr>
              <a:t>Solution:</a:t>
            </a:r>
            <a:endParaRPr sz="30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We implemented a robust validation layer in the backend, using schema constraints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(e.g., ensuring fact table columns are numeric)</a:t>
            </a: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 and real-time feedback in the frontend editing interface. 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For ShopSmart, we added pre-checks to warn users about invalid edits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(e.g., non numeric discount)</a:t>
            </a: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 before submission. 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We also introduced an undo feature, allowing users to revert changes, which reduced error rates by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80%</a:t>
            </a: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 in user testing.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54" name="Google Shape;1054;g36ae1846527_0_585"/>
          <p:cNvSpPr/>
          <p:nvPr/>
        </p:nvSpPr>
        <p:spPr>
          <a:xfrm>
            <a:off x="794800" y="2625075"/>
            <a:ext cx="63354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5" name="Google Shape;1055;g36ae1846527_0_585"/>
          <p:cNvSpPr txBox="1"/>
          <p:nvPr/>
        </p:nvSpPr>
        <p:spPr>
          <a:xfrm>
            <a:off x="1181872" y="2625075"/>
            <a:ext cx="56586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5</a:t>
            </a: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User Edit Validation</a:t>
            </a: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33e763b7330_12_7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Demo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61" name="Google Shape;1061;g33e763b7330_12_7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62" name="Google Shape;1062;g33e763b7330_12_7"/>
          <p:cNvSpPr txBox="1"/>
          <p:nvPr/>
        </p:nvSpPr>
        <p:spPr>
          <a:xfrm flipH="1">
            <a:off x="17970974" y="9953375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39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" name="Title">
            <a:hlinkClick r:id="" action="ppaction://media"/>
            <a:extLst>
              <a:ext uri="{FF2B5EF4-FFF2-40B4-BE49-F238E27FC236}">
                <a16:creationId xmlns:a16="http://schemas.microsoft.com/office/drawing/2014/main" id="{C5A4F1D4-C955-962C-66C4-CE22B87849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5317" t="11259" r="5136" b="11111"/>
          <a:stretch>
            <a:fillRect/>
          </a:stretch>
        </p:blipFill>
        <p:spPr>
          <a:xfrm>
            <a:off x="3187946" y="2953540"/>
            <a:ext cx="13101145" cy="63886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22"/>
          <p:cNvSpPr txBox="1"/>
          <p:nvPr/>
        </p:nvSpPr>
        <p:spPr>
          <a:xfrm>
            <a:off x="4772497" y="4661711"/>
            <a:ext cx="9932044" cy="1649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90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Thank You</a:t>
            </a:r>
            <a:endParaRPr sz="90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AF5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"/>
          <p:cNvSpPr txBox="1"/>
          <p:nvPr/>
        </p:nvSpPr>
        <p:spPr>
          <a:xfrm>
            <a:off x="743025" y="3335525"/>
            <a:ext cx="8919300" cy="22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Data-Driven Decision Making:</a:t>
            </a:r>
            <a:endParaRPr sz="30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0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In today’s business landscape, data warehouses are essential for consolidating and analyzing vast amounts of information from diverse sources.</a:t>
            </a:r>
            <a:endParaRPr sz="30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3" name="Google Shape;253;p5"/>
          <p:cNvSpPr/>
          <p:nvPr/>
        </p:nvSpPr>
        <p:spPr>
          <a:xfrm>
            <a:off x="1" y="9226102"/>
            <a:ext cx="1806511" cy="1741884"/>
          </a:xfrm>
          <a:custGeom>
            <a:avLst/>
            <a:gdLst/>
            <a:ahLst/>
            <a:cxnLst/>
            <a:rect l="l" t="t" r="r" b="b"/>
            <a:pathLst>
              <a:path w="4152900" h="3981450" extrusionOk="0">
                <a:moveTo>
                  <a:pt x="0" y="0"/>
                </a:moveTo>
                <a:cubicBezTo>
                  <a:pt x="762000" y="1189072"/>
                  <a:pt x="2584450" y="1190447"/>
                  <a:pt x="3200400" y="1720566"/>
                </a:cubicBezTo>
                <a:cubicBezTo>
                  <a:pt x="3816350" y="2250685"/>
                  <a:pt x="3971925" y="2641175"/>
                  <a:pt x="4152900" y="3981450"/>
                </a:cubicBezTo>
                <a:lnTo>
                  <a:pt x="0" y="39814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5"/>
          <p:cNvSpPr/>
          <p:nvPr/>
        </p:nvSpPr>
        <p:spPr>
          <a:xfrm>
            <a:off x="1289" y="8702817"/>
            <a:ext cx="535474" cy="1136031"/>
          </a:xfrm>
          <a:custGeom>
            <a:avLst/>
            <a:gdLst/>
            <a:ahLst/>
            <a:cxnLst/>
            <a:rect l="l" t="t" r="r" b="b"/>
            <a:pathLst>
              <a:path w="1189942" h="2524513" extrusionOk="0">
                <a:moveTo>
                  <a:pt x="0" y="0"/>
                </a:moveTo>
                <a:lnTo>
                  <a:pt x="175601" y="17702"/>
                </a:lnTo>
                <a:cubicBezTo>
                  <a:pt x="754484" y="136158"/>
                  <a:pt x="1189942" y="648354"/>
                  <a:pt x="1189942" y="1262256"/>
                </a:cubicBezTo>
                <a:cubicBezTo>
                  <a:pt x="1189942" y="1876159"/>
                  <a:pt x="754484" y="2388354"/>
                  <a:pt x="175601" y="2506811"/>
                </a:cubicBezTo>
                <a:lnTo>
                  <a:pt x="0" y="2524513"/>
                </a:lnTo>
                <a:close/>
              </a:path>
            </a:pathLst>
          </a:custGeom>
          <a:gradFill>
            <a:gsLst>
              <a:gs pos="0">
                <a:srgbClr val="0C604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  <a:effectLst>
            <a:outerShdw blurRad="1270000" dist="622300" dir="27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5"/>
          <p:cNvSpPr/>
          <p:nvPr/>
        </p:nvSpPr>
        <p:spPr>
          <a:xfrm>
            <a:off x="16609630" y="3"/>
            <a:ext cx="2882767" cy="2448283"/>
          </a:xfrm>
          <a:custGeom>
            <a:avLst/>
            <a:gdLst/>
            <a:ahLst/>
            <a:cxnLst/>
            <a:rect l="l" t="t" r="r" b="b"/>
            <a:pathLst>
              <a:path w="6005764" h="6318150" extrusionOk="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5"/>
          <p:cNvSpPr/>
          <p:nvPr/>
        </p:nvSpPr>
        <p:spPr>
          <a:xfrm>
            <a:off x="18630612" y="554996"/>
            <a:ext cx="857659" cy="2748476"/>
          </a:xfrm>
          <a:custGeom>
            <a:avLst/>
            <a:gdLst/>
            <a:ahLst/>
            <a:cxnLst/>
            <a:rect l="l" t="t" r="r" b="b"/>
            <a:pathLst>
              <a:path w="2541212" h="6914404" extrusionOk="0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0">
                <a:srgbClr val="0C604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7" name="Google Shape;257;p5"/>
          <p:cNvGrpSpPr/>
          <p:nvPr/>
        </p:nvGrpSpPr>
        <p:grpSpPr>
          <a:xfrm>
            <a:off x="11116625" y="3253700"/>
            <a:ext cx="6651200" cy="5972401"/>
            <a:chOff x="11116625" y="3253700"/>
            <a:chExt cx="6651200" cy="5972401"/>
          </a:xfrm>
        </p:grpSpPr>
        <p:pic>
          <p:nvPicPr>
            <p:cNvPr id="258" name="Google Shape;258;p5"/>
            <p:cNvPicPr preferRelativeResize="0"/>
            <p:nvPr/>
          </p:nvPicPr>
          <p:blipFill rotWithShape="1">
            <a:blip r:embed="rId3">
              <a:alphaModFix/>
            </a:blip>
            <a:srcRect l="20822" r="24223"/>
            <a:stretch/>
          </p:blipFill>
          <p:spPr>
            <a:xfrm>
              <a:off x="11116625" y="3253700"/>
              <a:ext cx="6425923" cy="5972401"/>
            </a:xfrm>
            <a:prstGeom prst="rect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259" name="Google Shape;259;p5"/>
            <p:cNvSpPr txBox="1"/>
            <p:nvPr/>
          </p:nvSpPr>
          <p:spPr>
            <a:xfrm>
              <a:off x="12030825" y="8702825"/>
              <a:ext cx="5307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C3512"/>
                  </a:solidFill>
                  <a:uFill>
                    <a:noFill/>
                  </a:uFill>
                  <a:latin typeface="Arial"/>
                  <a:ea typeface="Arial"/>
                  <a:cs typeface="Arial"/>
                  <a:sym typeface="Arial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https://www.existbi.com/blog/key-statistics-data-warehouse/</a:t>
              </a:r>
              <a:endParaRPr sz="1400" b="0" i="0" u="none" strike="noStrike" cap="none">
                <a:solidFill>
                  <a:srgbClr val="0C351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5"/>
            <p:cNvSpPr txBox="1"/>
            <p:nvPr/>
          </p:nvSpPr>
          <p:spPr>
            <a:xfrm>
              <a:off x="16608025" y="5066500"/>
              <a:ext cx="1159800" cy="456900"/>
            </a:xfrm>
            <a:prstGeom prst="rect">
              <a:avLst/>
            </a:prstGeom>
            <a:solidFill>
              <a:srgbClr val="FFFAF5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5"/>
            <p:cNvSpPr txBox="1"/>
            <p:nvPr/>
          </p:nvSpPr>
          <p:spPr>
            <a:xfrm>
              <a:off x="11116625" y="7260350"/>
              <a:ext cx="1159800" cy="456900"/>
            </a:xfrm>
            <a:prstGeom prst="rect">
              <a:avLst/>
            </a:prstGeom>
            <a:solidFill>
              <a:srgbClr val="FFFAF5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" name="Google Shape;262;p5"/>
          <p:cNvSpPr txBox="1"/>
          <p:nvPr/>
        </p:nvSpPr>
        <p:spPr>
          <a:xfrm flipH="1">
            <a:off x="17970974" y="9953375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3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63" name="Google Shape;263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4975" y="671399"/>
            <a:ext cx="1475601" cy="1466301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5"/>
          <p:cNvSpPr txBox="1"/>
          <p:nvPr/>
        </p:nvSpPr>
        <p:spPr>
          <a:xfrm>
            <a:off x="743025" y="5819550"/>
            <a:ext cx="8919300" cy="24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Current Adoption Rates:</a:t>
            </a:r>
            <a:endParaRPr sz="30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0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37% of companies have a central data warehouse.</a:t>
            </a:r>
            <a:endParaRPr sz="3000" b="0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0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 significant 63% of organizations utilize multiple data warehouses.</a:t>
            </a:r>
            <a:endParaRPr sz="30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5" name="Google Shape;265;p5"/>
          <p:cNvSpPr txBox="1"/>
          <p:nvPr/>
        </p:nvSpPr>
        <p:spPr>
          <a:xfrm>
            <a:off x="7625025" y="1540525"/>
            <a:ext cx="41358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Introduction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6" name="Google Shape;266;p5"/>
          <p:cNvSpPr txBox="1"/>
          <p:nvPr/>
        </p:nvSpPr>
        <p:spPr>
          <a:xfrm>
            <a:off x="8504175" y="2397750"/>
            <a:ext cx="2377500" cy="1188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C351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419e2a0e06_0_75"/>
          <p:cNvSpPr/>
          <p:nvPr/>
        </p:nvSpPr>
        <p:spPr>
          <a:xfrm>
            <a:off x="1" y="9226102"/>
            <a:ext cx="1806511" cy="1741884"/>
          </a:xfrm>
          <a:custGeom>
            <a:avLst/>
            <a:gdLst/>
            <a:ahLst/>
            <a:cxnLst/>
            <a:rect l="l" t="t" r="r" b="b"/>
            <a:pathLst>
              <a:path w="4152900" h="3981450" extrusionOk="0">
                <a:moveTo>
                  <a:pt x="0" y="0"/>
                </a:moveTo>
                <a:cubicBezTo>
                  <a:pt x="762000" y="1189072"/>
                  <a:pt x="2584450" y="1190447"/>
                  <a:pt x="3200400" y="1720566"/>
                </a:cubicBezTo>
                <a:cubicBezTo>
                  <a:pt x="3816350" y="2250685"/>
                  <a:pt x="3971925" y="2641175"/>
                  <a:pt x="4152900" y="3981450"/>
                </a:cubicBezTo>
                <a:lnTo>
                  <a:pt x="0" y="39814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g3419e2a0e06_0_75"/>
          <p:cNvSpPr/>
          <p:nvPr/>
        </p:nvSpPr>
        <p:spPr>
          <a:xfrm>
            <a:off x="1289" y="8702817"/>
            <a:ext cx="535474" cy="1136031"/>
          </a:xfrm>
          <a:custGeom>
            <a:avLst/>
            <a:gdLst/>
            <a:ahLst/>
            <a:cxnLst/>
            <a:rect l="l" t="t" r="r" b="b"/>
            <a:pathLst>
              <a:path w="1189942" h="2524513" extrusionOk="0">
                <a:moveTo>
                  <a:pt x="0" y="0"/>
                </a:moveTo>
                <a:lnTo>
                  <a:pt x="175601" y="17702"/>
                </a:lnTo>
                <a:cubicBezTo>
                  <a:pt x="754484" y="136158"/>
                  <a:pt x="1189942" y="648354"/>
                  <a:pt x="1189942" y="1262256"/>
                </a:cubicBezTo>
                <a:cubicBezTo>
                  <a:pt x="1189942" y="1876159"/>
                  <a:pt x="754484" y="2388354"/>
                  <a:pt x="175601" y="2506811"/>
                </a:cubicBezTo>
                <a:lnTo>
                  <a:pt x="0" y="2524513"/>
                </a:lnTo>
                <a:close/>
              </a:path>
            </a:pathLst>
          </a:custGeom>
          <a:gradFill>
            <a:gsLst>
              <a:gs pos="0">
                <a:srgbClr val="0C604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  <a:effectLst>
            <a:outerShdw blurRad="1270000" dist="622300" dir="27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g3419e2a0e06_0_75"/>
          <p:cNvSpPr/>
          <p:nvPr/>
        </p:nvSpPr>
        <p:spPr>
          <a:xfrm>
            <a:off x="16609630" y="3"/>
            <a:ext cx="2882767" cy="2448283"/>
          </a:xfrm>
          <a:custGeom>
            <a:avLst/>
            <a:gdLst/>
            <a:ahLst/>
            <a:cxnLst/>
            <a:rect l="l" t="t" r="r" b="b"/>
            <a:pathLst>
              <a:path w="6005764" h="6318150" extrusionOk="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g3419e2a0e06_0_75"/>
          <p:cNvSpPr/>
          <p:nvPr/>
        </p:nvSpPr>
        <p:spPr>
          <a:xfrm>
            <a:off x="18630612" y="554996"/>
            <a:ext cx="857659" cy="2748476"/>
          </a:xfrm>
          <a:custGeom>
            <a:avLst/>
            <a:gdLst/>
            <a:ahLst/>
            <a:cxnLst/>
            <a:rect l="l" t="t" r="r" b="b"/>
            <a:pathLst>
              <a:path w="2541212" h="6914404" extrusionOk="0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0">
                <a:srgbClr val="0C604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3419e2a0e06_0_75"/>
          <p:cNvSpPr txBox="1"/>
          <p:nvPr/>
        </p:nvSpPr>
        <p:spPr>
          <a:xfrm flipH="1">
            <a:off x="17970974" y="9953375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3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76" name="Google Shape;276;g3419e2a0e06_0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4975" y="671399"/>
            <a:ext cx="1475601" cy="146630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3419e2a0e06_0_75"/>
          <p:cNvSpPr txBox="1"/>
          <p:nvPr/>
        </p:nvSpPr>
        <p:spPr>
          <a:xfrm>
            <a:off x="7625025" y="1540525"/>
            <a:ext cx="41358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Introduction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8" name="Google Shape;278;g3419e2a0e06_0_75"/>
          <p:cNvSpPr txBox="1"/>
          <p:nvPr/>
        </p:nvSpPr>
        <p:spPr>
          <a:xfrm>
            <a:off x="8504175" y="2397750"/>
            <a:ext cx="2377500" cy="1188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C351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g3419e2a0e06_0_75"/>
          <p:cNvSpPr txBox="1"/>
          <p:nvPr/>
        </p:nvSpPr>
        <p:spPr>
          <a:xfrm>
            <a:off x="765300" y="3335525"/>
            <a:ext cx="9125700" cy="15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Duration: </a:t>
            </a:r>
            <a:endParaRPr sz="27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0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Data warehouse implementation typically takes 6-9 months.</a:t>
            </a:r>
            <a:endParaRPr sz="27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80" name="Google Shape;280;g3419e2a0e06_0_75"/>
          <p:cNvGrpSpPr/>
          <p:nvPr/>
        </p:nvGrpSpPr>
        <p:grpSpPr>
          <a:xfrm>
            <a:off x="10507375" y="3658330"/>
            <a:ext cx="8017200" cy="5375991"/>
            <a:chOff x="10507375" y="3630859"/>
            <a:chExt cx="8017200" cy="5375991"/>
          </a:xfrm>
        </p:grpSpPr>
        <p:pic>
          <p:nvPicPr>
            <p:cNvPr id="281" name="Google Shape;281;g3419e2a0e06_0_75"/>
            <p:cNvPicPr preferRelativeResize="0"/>
            <p:nvPr/>
          </p:nvPicPr>
          <p:blipFill rotWithShape="1">
            <a:blip r:embed="rId4">
              <a:alphaModFix/>
            </a:blip>
            <a:srcRect l="58" r="59"/>
            <a:stretch/>
          </p:blipFill>
          <p:spPr>
            <a:xfrm>
              <a:off x="10507425" y="3630859"/>
              <a:ext cx="8017100" cy="49757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2" name="Google Shape;282;g3419e2a0e06_0_75"/>
            <p:cNvSpPr txBox="1"/>
            <p:nvPr/>
          </p:nvSpPr>
          <p:spPr>
            <a:xfrm>
              <a:off x="10507375" y="8606650"/>
              <a:ext cx="8017200" cy="400200"/>
            </a:xfrm>
            <a:prstGeom prst="rect">
              <a:avLst/>
            </a:prstGeom>
            <a:solidFill>
              <a:srgbClr val="FFFAF5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uFill>
                    <a:noFill/>
                  </a:uFill>
                  <a:latin typeface="Arial"/>
                  <a:ea typeface="Arial"/>
                  <a:cs typeface="Arial"/>
                  <a:sym typeface="Arial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https://data-vault.com/data-warehouse-market-size/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g3419e2a0e06_0_75"/>
          <p:cNvSpPr txBox="1"/>
          <p:nvPr/>
        </p:nvSpPr>
        <p:spPr>
          <a:xfrm>
            <a:off x="765300" y="5259444"/>
            <a:ext cx="9125700" cy="16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8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Cost:</a:t>
            </a:r>
            <a:br>
              <a:rPr lang="en-US" sz="27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700" b="0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Initial implementation costs start at around $70,000,   with larger projects ranging up to $485,000.</a:t>
            </a:r>
            <a:endParaRPr sz="2700" b="0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4" name="Google Shape;284;g3419e2a0e06_0_75"/>
          <p:cNvSpPr txBox="1"/>
          <p:nvPr/>
        </p:nvSpPr>
        <p:spPr>
          <a:xfrm>
            <a:off x="765300" y="7246373"/>
            <a:ext cx="9125700" cy="24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65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Market Growth:</a:t>
            </a:r>
            <a:endParaRPr sz="27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0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The data warehouse market is projected to grow by 20% annually over the next five years.</a:t>
            </a:r>
            <a:endParaRPr sz="2700" b="0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38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7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3d3a2d5f4a_0_12"/>
          <p:cNvSpPr txBox="1"/>
          <p:nvPr/>
        </p:nvSpPr>
        <p:spPr>
          <a:xfrm>
            <a:off x="1460426" y="3047025"/>
            <a:ext cx="7503000" cy="7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Problem Definition</a:t>
            </a:r>
            <a:endParaRPr sz="14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4800" b="0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0" name="Google Shape;290;g33d3a2d5f4a_0_12"/>
          <p:cNvSpPr/>
          <p:nvPr/>
        </p:nvSpPr>
        <p:spPr>
          <a:xfrm>
            <a:off x="1411075" y="4095250"/>
            <a:ext cx="75030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0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Designing data warehouse schemas involves identifying and organizing </a:t>
            </a:r>
            <a:r>
              <a:rPr lang="en-US" sz="27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fact and dimension </a:t>
            </a:r>
            <a:r>
              <a:rPr lang="en-US" sz="2700" b="0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tables, defining primary and foreign keys, and ensuring consistency across various data sources. </a:t>
            </a:r>
            <a:endParaRPr sz="2700" b="0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1" name="Google Shape;291;g33d3a2d5f4a_0_12"/>
          <p:cNvSpPr txBox="1"/>
          <p:nvPr/>
        </p:nvSpPr>
        <p:spPr>
          <a:xfrm>
            <a:off x="1962475" y="7511625"/>
            <a:ext cx="5085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2" name="Google Shape;292;g33d3a2d5f4a_0_12"/>
          <p:cNvSpPr/>
          <p:nvPr/>
        </p:nvSpPr>
        <p:spPr>
          <a:xfrm>
            <a:off x="8512144" y="1725510"/>
            <a:ext cx="7802400" cy="10686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g33d3a2d5f4a_0_12"/>
          <p:cNvSpPr/>
          <p:nvPr/>
        </p:nvSpPr>
        <p:spPr>
          <a:xfrm>
            <a:off x="7988445" y="1204985"/>
            <a:ext cx="2104200" cy="2104200"/>
          </a:xfrm>
          <a:prstGeom prst="ellipse">
            <a:avLst/>
          </a:prstGeom>
          <a:solidFill>
            <a:schemeClr val="accent1">
              <a:alpha val="1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g33d3a2d5f4a_0_12"/>
          <p:cNvSpPr/>
          <p:nvPr/>
        </p:nvSpPr>
        <p:spPr>
          <a:xfrm>
            <a:off x="8239589" y="1450847"/>
            <a:ext cx="1612500" cy="1612500"/>
          </a:xfrm>
          <a:prstGeom prst="ellipse">
            <a:avLst/>
          </a:prstGeom>
          <a:solidFill>
            <a:schemeClr val="accent1">
              <a:alpha val="49410"/>
            </a:schemeClr>
          </a:solidFill>
          <a:ln>
            <a:noFill/>
          </a:ln>
          <a:effectLst>
            <a:outerShdw blurRad="889000" dist="50800" dir="5400000" sx="89000" sy="89000" algn="ctr" rotWithShape="0">
              <a:srgbClr val="000000">
                <a:alpha val="4863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g33d3a2d5f4a_0_12"/>
          <p:cNvSpPr/>
          <p:nvPr/>
        </p:nvSpPr>
        <p:spPr>
          <a:xfrm>
            <a:off x="8512144" y="1725509"/>
            <a:ext cx="1068600" cy="1068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g33d3a2d5f4a_0_12"/>
          <p:cNvSpPr/>
          <p:nvPr/>
        </p:nvSpPr>
        <p:spPr>
          <a:xfrm>
            <a:off x="10061528" y="3570837"/>
            <a:ext cx="7320000" cy="10686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g33d3a2d5f4a_0_12"/>
          <p:cNvSpPr/>
          <p:nvPr/>
        </p:nvSpPr>
        <p:spPr>
          <a:xfrm>
            <a:off x="9537828" y="3053090"/>
            <a:ext cx="2104200" cy="2104200"/>
          </a:xfrm>
          <a:prstGeom prst="ellipse">
            <a:avLst/>
          </a:prstGeom>
          <a:solidFill>
            <a:schemeClr val="accent2">
              <a:alpha val="1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g33d3a2d5f4a_0_12"/>
          <p:cNvSpPr/>
          <p:nvPr/>
        </p:nvSpPr>
        <p:spPr>
          <a:xfrm>
            <a:off x="9788972" y="3298952"/>
            <a:ext cx="1612500" cy="1612500"/>
          </a:xfrm>
          <a:prstGeom prst="ellipse">
            <a:avLst/>
          </a:prstGeom>
          <a:solidFill>
            <a:schemeClr val="accent2">
              <a:alpha val="49410"/>
            </a:schemeClr>
          </a:solidFill>
          <a:ln>
            <a:noFill/>
          </a:ln>
          <a:effectLst>
            <a:outerShdw blurRad="889000" dist="50800" dir="5400000" sx="89000" sy="89000" algn="ctr" rotWithShape="0">
              <a:srgbClr val="000000">
                <a:alpha val="4863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g33d3a2d5f4a_0_12"/>
          <p:cNvSpPr/>
          <p:nvPr/>
        </p:nvSpPr>
        <p:spPr>
          <a:xfrm>
            <a:off x="10061527" y="3573614"/>
            <a:ext cx="1068600" cy="106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g33d3a2d5f4a_0_12"/>
          <p:cNvSpPr/>
          <p:nvPr/>
        </p:nvSpPr>
        <p:spPr>
          <a:xfrm>
            <a:off x="10061528" y="7267047"/>
            <a:ext cx="7640100" cy="10686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33d3a2d5f4a_0_12"/>
          <p:cNvSpPr/>
          <p:nvPr/>
        </p:nvSpPr>
        <p:spPr>
          <a:xfrm>
            <a:off x="9537828" y="6749300"/>
            <a:ext cx="2104200" cy="2104200"/>
          </a:xfrm>
          <a:prstGeom prst="ellipse">
            <a:avLst/>
          </a:prstGeom>
          <a:solidFill>
            <a:schemeClr val="accent4">
              <a:alpha val="1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33d3a2d5f4a_0_12"/>
          <p:cNvSpPr/>
          <p:nvPr/>
        </p:nvSpPr>
        <p:spPr>
          <a:xfrm>
            <a:off x="9788972" y="6995162"/>
            <a:ext cx="1612500" cy="1612500"/>
          </a:xfrm>
          <a:prstGeom prst="ellipse">
            <a:avLst/>
          </a:prstGeom>
          <a:solidFill>
            <a:schemeClr val="accent4">
              <a:alpha val="49410"/>
            </a:schemeClr>
          </a:solidFill>
          <a:ln>
            <a:noFill/>
          </a:ln>
          <a:effectLst>
            <a:outerShdw blurRad="889000" dist="50800" dir="5400000" sx="89000" sy="89000" algn="ctr" rotWithShape="0">
              <a:srgbClr val="000000">
                <a:alpha val="4863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g33d3a2d5f4a_0_12"/>
          <p:cNvSpPr/>
          <p:nvPr/>
        </p:nvSpPr>
        <p:spPr>
          <a:xfrm>
            <a:off x="10061527" y="7269824"/>
            <a:ext cx="1068600" cy="1068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g33d3a2d5f4a_0_12"/>
          <p:cNvSpPr/>
          <p:nvPr/>
        </p:nvSpPr>
        <p:spPr>
          <a:xfrm>
            <a:off x="10462661" y="7572137"/>
            <a:ext cx="278748" cy="4063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386" y="14175"/>
                </a:moveTo>
                <a:lnTo>
                  <a:pt x="6223" y="14175"/>
                </a:lnTo>
                <a:cubicBezTo>
                  <a:pt x="5734" y="13446"/>
                  <a:pt x="5147" y="12716"/>
                  <a:pt x="4568" y="12003"/>
                </a:cubicBezTo>
                <a:cubicBezTo>
                  <a:pt x="3287" y="10427"/>
                  <a:pt x="1963" y="8797"/>
                  <a:pt x="1963" y="7425"/>
                </a:cubicBezTo>
                <a:cubicBezTo>
                  <a:pt x="1963" y="4075"/>
                  <a:pt x="5927" y="1350"/>
                  <a:pt x="10800" y="1350"/>
                </a:cubicBezTo>
                <a:cubicBezTo>
                  <a:pt x="15672" y="1350"/>
                  <a:pt x="19636" y="4075"/>
                  <a:pt x="19636" y="7425"/>
                </a:cubicBezTo>
                <a:cubicBezTo>
                  <a:pt x="19636" y="8787"/>
                  <a:pt x="18312" y="10425"/>
                  <a:pt x="17029" y="12011"/>
                </a:cubicBezTo>
                <a:cubicBezTo>
                  <a:pt x="16455" y="12723"/>
                  <a:pt x="15873" y="13449"/>
                  <a:pt x="15386" y="14175"/>
                </a:cubicBezTo>
                <a:moveTo>
                  <a:pt x="10800" y="20249"/>
                </a:moveTo>
                <a:cubicBezTo>
                  <a:pt x="9805" y="20249"/>
                  <a:pt x="9347" y="20171"/>
                  <a:pt x="8839" y="19406"/>
                </a:cubicBezTo>
                <a:lnTo>
                  <a:pt x="13000" y="19048"/>
                </a:lnTo>
                <a:cubicBezTo>
                  <a:pt x="12398" y="20164"/>
                  <a:pt x="11959" y="20249"/>
                  <a:pt x="10800" y="20249"/>
                </a:cubicBezTo>
                <a:moveTo>
                  <a:pt x="7595" y="16813"/>
                </a:moveTo>
                <a:cubicBezTo>
                  <a:pt x="7417" y="16407"/>
                  <a:pt x="7215" y="15978"/>
                  <a:pt x="6991" y="15525"/>
                </a:cubicBezTo>
                <a:lnTo>
                  <a:pt x="14616" y="15525"/>
                </a:lnTo>
                <a:cubicBezTo>
                  <a:pt x="14496" y="15767"/>
                  <a:pt x="14375" y="16010"/>
                  <a:pt x="14270" y="16239"/>
                </a:cubicBezTo>
                <a:cubicBezTo>
                  <a:pt x="14270" y="16239"/>
                  <a:pt x="7595" y="16813"/>
                  <a:pt x="7595" y="16813"/>
                </a:cubicBezTo>
                <a:close/>
                <a:moveTo>
                  <a:pt x="13345" y="18343"/>
                </a:moveTo>
                <a:lnTo>
                  <a:pt x="8476" y="18762"/>
                </a:lnTo>
                <a:cubicBezTo>
                  <a:pt x="8303" y="18416"/>
                  <a:pt x="8116" y="18011"/>
                  <a:pt x="7890" y="17483"/>
                </a:cubicBezTo>
                <a:cubicBezTo>
                  <a:pt x="7887" y="17477"/>
                  <a:pt x="7883" y="17469"/>
                  <a:pt x="7881" y="17462"/>
                </a:cubicBezTo>
                <a:lnTo>
                  <a:pt x="13957" y="16941"/>
                </a:lnTo>
                <a:cubicBezTo>
                  <a:pt x="13871" y="17140"/>
                  <a:pt x="13778" y="17350"/>
                  <a:pt x="13698" y="17537"/>
                </a:cubicBezTo>
                <a:cubicBezTo>
                  <a:pt x="13569" y="17841"/>
                  <a:pt x="13453" y="18104"/>
                  <a:pt x="13345" y="18343"/>
                </a:cubicBezTo>
                <a:moveTo>
                  <a:pt x="10800" y="0"/>
                </a:moveTo>
                <a:cubicBezTo>
                  <a:pt x="4835" y="0"/>
                  <a:pt x="0" y="3324"/>
                  <a:pt x="0" y="7425"/>
                </a:cubicBezTo>
                <a:cubicBezTo>
                  <a:pt x="0" y="10146"/>
                  <a:pt x="3621" y="13029"/>
                  <a:pt x="4939" y="15562"/>
                </a:cubicBezTo>
                <a:cubicBezTo>
                  <a:pt x="6906" y="19339"/>
                  <a:pt x="6688" y="21599"/>
                  <a:pt x="10800" y="21599"/>
                </a:cubicBezTo>
                <a:cubicBezTo>
                  <a:pt x="14972" y="21599"/>
                  <a:pt x="14692" y="19349"/>
                  <a:pt x="16660" y="15577"/>
                </a:cubicBezTo>
                <a:cubicBezTo>
                  <a:pt x="17983" y="13039"/>
                  <a:pt x="21600" y="10124"/>
                  <a:pt x="21600" y="7425"/>
                </a:cubicBezTo>
                <a:cubicBezTo>
                  <a:pt x="21600" y="3324"/>
                  <a:pt x="16764" y="0"/>
                  <a:pt x="10800" y="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0425" tIns="30425" rIns="30425" bIns="30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6"/>
              <a:buFont typeface="Arial"/>
              <a:buNone/>
            </a:pPr>
            <a:endParaRPr sz="2396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5" name="Google Shape;305;g33d3a2d5f4a_0_12"/>
          <p:cNvSpPr/>
          <p:nvPr/>
        </p:nvSpPr>
        <p:spPr>
          <a:xfrm>
            <a:off x="10525763" y="7635932"/>
            <a:ext cx="82512" cy="82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938" y="0"/>
                </a:moveTo>
                <a:cubicBezTo>
                  <a:pt x="8943" y="0"/>
                  <a:pt x="0" y="8942"/>
                  <a:pt x="0" y="19938"/>
                </a:cubicBezTo>
                <a:cubicBezTo>
                  <a:pt x="0" y="20855"/>
                  <a:pt x="743" y="21600"/>
                  <a:pt x="1661" y="21600"/>
                </a:cubicBezTo>
                <a:cubicBezTo>
                  <a:pt x="2579" y="21600"/>
                  <a:pt x="3323" y="20855"/>
                  <a:pt x="3323" y="19938"/>
                </a:cubicBezTo>
                <a:cubicBezTo>
                  <a:pt x="3323" y="10777"/>
                  <a:pt x="10777" y="3323"/>
                  <a:pt x="19938" y="3323"/>
                </a:cubicBezTo>
                <a:cubicBezTo>
                  <a:pt x="20856" y="3323"/>
                  <a:pt x="21600" y="2578"/>
                  <a:pt x="21600" y="1661"/>
                </a:cubicBezTo>
                <a:cubicBezTo>
                  <a:pt x="21600" y="744"/>
                  <a:pt x="20856" y="0"/>
                  <a:pt x="19938" y="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0425" tIns="30425" rIns="30425" bIns="30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6"/>
              <a:buFont typeface="Arial"/>
              <a:buNone/>
            </a:pPr>
            <a:endParaRPr sz="2396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6" name="Google Shape;306;g33d3a2d5f4a_0_12"/>
          <p:cNvSpPr/>
          <p:nvPr/>
        </p:nvSpPr>
        <p:spPr>
          <a:xfrm>
            <a:off x="10393850" y="3969496"/>
            <a:ext cx="405681" cy="304398"/>
          </a:xfrm>
          <a:custGeom>
            <a:avLst/>
            <a:gdLst/>
            <a:ahLst/>
            <a:cxnLst/>
            <a:rect l="l" t="t" r="r" b="b"/>
            <a:pathLst>
              <a:path w="21596" h="21600" extrusionOk="0">
                <a:moveTo>
                  <a:pt x="4511" y="2151"/>
                </a:moveTo>
                <a:lnTo>
                  <a:pt x="6064" y="3877"/>
                </a:lnTo>
                <a:lnTo>
                  <a:pt x="4246" y="6302"/>
                </a:lnTo>
                <a:lnTo>
                  <a:pt x="1353" y="6302"/>
                </a:lnTo>
                <a:cubicBezTo>
                  <a:pt x="1353" y="6302"/>
                  <a:pt x="4511" y="2151"/>
                  <a:pt x="4511" y="2151"/>
                </a:cubicBezTo>
                <a:close/>
                <a:moveTo>
                  <a:pt x="17348" y="6302"/>
                </a:moveTo>
                <a:lnTo>
                  <a:pt x="15531" y="3877"/>
                </a:lnTo>
                <a:lnTo>
                  <a:pt x="17082" y="2153"/>
                </a:lnTo>
                <a:lnTo>
                  <a:pt x="20191" y="6302"/>
                </a:lnTo>
                <a:cubicBezTo>
                  <a:pt x="20191" y="6302"/>
                  <a:pt x="17348" y="6302"/>
                  <a:pt x="17348" y="6302"/>
                </a:cubicBezTo>
                <a:close/>
                <a:moveTo>
                  <a:pt x="17264" y="7202"/>
                </a:moveTo>
                <a:lnTo>
                  <a:pt x="19663" y="7202"/>
                </a:lnTo>
                <a:lnTo>
                  <a:pt x="13021" y="16638"/>
                </a:lnTo>
                <a:cubicBezTo>
                  <a:pt x="13021" y="16638"/>
                  <a:pt x="17264" y="7202"/>
                  <a:pt x="17264" y="7202"/>
                </a:cubicBezTo>
                <a:close/>
                <a:moveTo>
                  <a:pt x="8574" y="16637"/>
                </a:moveTo>
                <a:lnTo>
                  <a:pt x="1933" y="7202"/>
                </a:lnTo>
                <a:lnTo>
                  <a:pt x="4330" y="7202"/>
                </a:lnTo>
                <a:cubicBezTo>
                  <a:pt x="4330" y="7202"/>
                  <a:pt x="8574" y="16637"/>
                  <a:pt x="8574" y="16637"/>
                </a:cubicBezTo>
                <a:close/>
                <a:moveTo>
                  <a:pt x="8429" y="7202"/>
                </a:moveTo>
                <a:lnTo>
                  <a:pt x="10084" y="18249"/>
                </a:lnTo>
                <a:lnTo>
                  <a:pt x="5117" y="7202"/>
                </a:lnTo>
                <a:cubicBezTo>
                  <a:pt x="5117" y="7202"/>
                  <a:pt x="8429" y="7202"/>
                  <a:pt x="8429" y="7202"/>
                </a:cubicBezTo>
                <a:close/>
                <a:moveTo>
                  <a:pt x="6584" y="4456"/>
                </a:moveTo>
                <a:lnTo>
                  <a:pt x="8246" y="6302"/>
                </a:lnTo>
                <a:lnTo>
                  <a:pt x="5200" y="6302"/>
                </a:lnTo>
                <a:cubicBezTo>
                  <a:pt x="5200" y="6302"/>
                  <a:pt x="6584" y="4456"/>
                  <a:pt x="6584" y="4456"/>
                </a:cubicBezTo>
                <a:close/>
                <a:moveTo>
                  <a:pt x="6543" y="3238"/>
                </a:moveTo>
                <a:lnTo>
                  <a:pt x="5250" y="1800"/>
                </a:lnTo>
                <a:lnTo>
                  <a:pt x="7621" y="1800"/>
                </a:lnTo>
                <a:cubicBezTo>
                  <a:pt x="7621" y="1800"/>
                  <a:pt x="6543" y="3238"/>
                  <a:pt x="6543" y="3238"/>
                </a:cubicBezTo>
                <a:close/>
                <a:moveTo>
                  <a:pt x="10797" y="3466"/>
                </a:moveTo>
                <a:lnTo>
                  <a:pt x="9299" y="1800"/>
                </a:lnTo>
                <a:lnTo>
                  <a:pt x="12296" y="1800"/>
                </a:lnTo>
                <a:cubicBezTo>
                  <a:pt x="12296" y="1800"/>
                  <a:pt x="10797" y="3466"/>
                  <a:pt x="10797" y="3466"/>
                </a:cubicBezTo>
                <a:close/>
                <a:moveTo>
                  <a:pt x="13974" y="1800"/>
                </a:moveTo>
                <a:lnTo>
                  <a:pt x="16345" y="1800"/>
                </a:lnTo>
                <a:lnTo>
                  <a:pt x="15052" y="3238"/>
                </a:lnTo>
                <a:cubicBezTo>
                  <a:pt x="15052" y="3238"/>
                  <a:pt x="13974" y="1800"/>
                  <a:pt x="13974" y="1800"/>
                </a:cubicBezTo>
                <a:close/>
                <a:moveTo>
                  <a:pt x="13349" y="6302"/>
                </a:moveTo>
                <a:lnTo>
                  <a:pt x="15011" y="4456"/>
                </a:lnTo>
                <a:lnTo>
                  <a:pt x="16394" y="6302"/>
                </a:lnTo>
                <a:cubicBezTo>
                  <a:pt x="16394" y="6302"/>
                  <a:pt x="13349" y="6302"/>
                  <a:pt x="13349" y="6302"/>
                </a:cubicBezTo>
                <a:close/>
                <a:moveTo>
                  <a:pt x="13166" y="7202"/>
                </a:moveTo>
                <a:lnTo>
                  <a:pt x="16478" y="7202"/>
                </a:lnTo>
                <a:lnTo>
                  <a:pt x="11511" y="18249"/>
                </a:lnTo>
                <a:cubicBezTo>
                  <a:pt x="11511" y="18249"/>
                  <a:pt x="13166" y="7202"/>
                  <a:pt x="13166" y="7202"/>
                </a:cubicBezTo>
                <a:close/>
                <a:moveTo>
                  <a:pt x="12478" y="7202"/>
                </a:moveTo>
                <a:lnTo>
                  <a:pt x="10797" y="18414"/>
                </a:lnTo>
                <a:lnTo>
                  <a:pt x="9117" y="7202"/>
                </a:lnTo>
                <a:cubicBezTo>
                  <a:pt x="9117" y="7202"/>
                  <a:pt x="12478" y="7202"/>
                  <a:pt x="12478" y="7202"/>
                </a:cubicBezTo>
                <a:close/>
                <a:moveTo>
                  <a:pt x="8773" y="5716"/>
                </a:moveTo>
                <a:lnTo>
                  <a:pt x="7064" y="3817"/>
                </a:lnTo>
                <a:lnTo>
                  <a:pt x="8426" y="2000"/>
                </a:lnTo>
                <a:lnTo>
                  <a:pt x="10270" y="4051"/>
                </a:lnTo>
                <a:cubicBezTo>
                  <a:pt x="10270" y="4051"/>
                  <a:pt x="8773" y="5716"/>
                  <a:pt x="8773" y="5716"/>
                </a:cubicBezTo>
                <a:close/>
                <a:moveTo>
                  <a:pt x="11325" y="4051"/>
                </a:moveTo>
                <a:lnTo>
                  <a:pt x="13169" y="2000"/>
                </a:lnTo>
                <a:lnTo>
                  <a:pt x="14531" y="3817"/>
                </a:lnTo>
                <a:lnTo>
                  <a:pt x="12822" y="5716"/>
                </a:lnTo>
                <a:cubicBezTo>
                  <a:pt x="12822" y="5716"/>
                  <a:pt x="11325" y="4051"/>
                  <a:pt x="11325" y="4051"/>
                </a:cubicBezTo>
                <a:close/>
                <a:moveTo>
                  <a:pt x="12296" y="6302"/>
                </a:moveTo>
                <a:lnTo>
                  <a:pt x="9299" y="6302"/>
                </a:lnTo>
                <a:lnTo>
                  <a:pt x="10797" y="4638"/>
                </a:lnTo>
                <a:cubicBezTo>
                  <a:pt x="10797" y="4638"/>
                  <a:pt x="12296" y="6302"/>
                  <a:pt x="12296" y="6302"/>
                </a:cubicBezTo>
                <a:close/>
                <a:moveTo>
                  <a:pt x="21200" y="5102"/>
                </a:moveTo>
                <a:lnTo>
                  <a:pt x="17771" y="527"/>
                </a:lnTo>
                <a:cubicBezTo>
                  <a:pt x="17518" y="189"/>
                  <a:pt x="17176" y="0"/>
                  <a:pt x="16817" y="0"/>
                </a:cubicBezTo>
                <a:lnTo>
                  <a:pt x="4779" y="0"/>
                </a:lnTo>
                <a:cubicBezTo>
                  <a:pt x="4420" y="0"/>
                  <a:pt x="4077" y="189"/>
                  <a:pt x="3824" y="527"/>
                </a:cubicBezTo>
                <a:lnTo>
                  <a:pt x="395" y="5102"/>
                </a:lnTo>
                <a:cubicBezTo>
                  <a:pt x="131" y="5455"/>
                  <a:pt x="-1" y="5921"/>
                  <a:pt x="-1" y="6387"/>
                </a:cubicBezTo>
                <a:cubicBezTo>
                  <a:pt x="1" y="6810"/>
                  <a:pt x="114" y="7233"/>
                  <a:pt x="341" y="7573"/>
                </a:cubicBezTo>
                <a:lnTo>
                  <a:pt x="9788" y="20995"/>
                </a:lnTo>
                <a:cubicBezTo>
                  <a:pt x="10045" y="21379"/>
                  <a:pt x="10412" y="21599"/>
                  <a:pt x="10797" y="21599"/>
                </a:cubicBezTo>
                <a:cubicBezTo>
                  <a:pt x="11183" y="21599"/>
                  <a:pt x="11550" y="21379"/>
                  <a:pt x="11807" y="20995"/>
                </a:cubicBezTo>
                <a:lnTo>
                  <a:pt x="21255" y="7573"/>
                </a:lnTo>
                <a:cubicBezTo>
                  <a:pt x="21485" y="7226"/>
                  <a:pt x="21598" y="6791"/>
                  <a:pt x="21595" y="6359"/>
                </a:cubicBezTo>
                <a:cubicBezTo>
                  <a:pt x="21593" y="5902"/>
                  <a:pt x="21459" y="5449"/>
                  <a:pt x="21200" y="5102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0425" tIns="30425" rIns="30425" bIns="30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6"/>
              <a:buFont typeface="Arial"/>
              <a:buNone/>
            </a:pPr>
            <a:endParaRPr sz="2396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7" name="Google Shape;307;g33d3a2d5f4a_0_12"/>
          <p:cNvSpPr/>
          <p:nvPr/>
        </p:nvSpPr>
        <p:spPr>
          <a:xfrm>
            <a:off x="8858026" y="2097823"/>
            <a:ext cx="405670" cy="304398"/>
          </a:xfrm>
          <a:custGeom>
            <a:avLst/>
            <a:gdLst/>
            <a:ahLst/>
            <a:cxnLst/>
            <a:rect l="l" t="t" r="r" b="b"/>
            <a:pathLst>
              <a:path w="21464" h="21600" extrusionOk="0">
                <a:moveTo>
                  <a:pt x="19918" y="11754"/>
                </a:moveTo>
                <a:lnTo>
                  <a:pt x="16564" y="18954"/>
                </a:lnTo>
                <a:cubicBezTo>
                  <a:pt x="16317" y="19484"/>
                  <a:pt x="15892" y="19800"/>
                  <a:pt x="15427" y="19800"/>
                </a:cubicBezTo>
                <a:lnTo>
                  <a:pt x="2683" y="19800"/>
                </a:lnTo>
                <a:cubicBezTo>
                  <a:pt x="1943" y="19800"/>
                  <a:pt x="1341" y="18992"/>
                  <a:pt x="1341" y="18000"/>
                </a:cubicBezTo>
                <a:lnTo>
                  <a:pt x="1341" y="3600"/>
                </a:lnTo>
                <a:cubicBezTo>
                  <a:pt x="1341" y="2608"/>
                  <a:pt x="1943" y="1800"/>
                  <a:pt x="2683" y="1800"/>
                </a:cubicBezTo>
                <a:lnTo>
                  <a:pt x="15427" y="1800"/>
                </a:lnTo>
                <a:cubicBezTo>
                  <a:pt x="15892" y="1800"/>
                  <a:pt x="16317" y="2116"/>
                  <a:pt x="16564" y="2645"/>
                </a:cubicBezTo>
                <a:lnTo>
                  <a:pt x="19917" y="9845"/>
                </a:lnTo>
                <a:cubicBezTo>
                  <a:pt x="20188" y="10425"/>
                  <a:pt x="20188" y="11174"/>
                  <a:pt x="19918" y="11754"/>
                </a:cubicBezTo>
                <a:moveTo>
                  <a:pt x="21055" y="8891"/>
                </a:moveTo>
                <a:lnTo>
                  <a:pt x="17701" y="1691"/>
                </a:lnTo>
                <a:cubicBezTo>
                  <a:pt x="17211" y="639"/>
                  <a:pt x="16352" y="0"/>
                  <a:pt x="15427" y="0"/>
                </a:cubicBezTo>
                <a:lnTo>
                  <a:pt x="2683" y="0"/>
                </a:lnTo>
                <a:cubicBezTo>
                  <a:pt x="1201" y="0"/>
                  <a:pt x="0" y="1611"/>
                  <a:pt x="0" y="3600"/>
                </a:cubicBezTo>
                <a:lnTo>
                  <a:pt x="0" y="18000"/>
                </a:lnTo>
                <a:cubicBezTo>
                  <a:pt x="0" y="19988"/>
                  <a:pt x="1201" y="21599"/>
                  <a:pt x="2683" y="21599"/>
                </a:cubicBezTo>
                <a:lnTo>
                  <a:pt x="15427" y="21599"/>
                </a:lnTo>
                <a:cubicBezTo>
                  <a:pt x="16352" y="21599"/>
                  <a:pt x="17211" y="20960"/>
                  <a:pt x="17701" y="19908"/>
                </a:cubicBezTo>
                <a:lnTo>
                  <a:pt x="21055" y="12708"/>
                </a:lnTo>
                <a:cubicBezTo>
                  <a:pt x="21600" y="11541"/>
                  <a:pt x="21600" y="10059"/>
                  <a:pt x="21055" y="889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0425" tIns="30425" rIns="30425" bIns="30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6"/>
              <a:buFont typeface="Arial"/>
              <a:buNone/>
            </a:pPr>
            <a:endParaRPr sz="2396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8" name="Google Shape;308;g33d3a2d5f4a_0_12"/>
          <p:cNvSpPr/>
          <p:nvPr/>
        </p:nvSpPr>
        <p:spPr>
          <a:xfrm>
            <a:off x="9111129" y="2211546"/>
            <a:ext cx="76302" cy="763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8000"/>
                </a:moveTo>
                <a:cubicBezTo>
                  <a:pt x="6825" y="18000"/>
                  <a:pt x="3600" y="14774"/>
                  <a:pt x="3600" y="10800"/>
                </a:cubicBezTo>
                <a:cubicBezTo>
                  <a:pt x="3600" y="6825"/>
                  <a:pt x="6825" y="3600"/>
                  <a:pt x="10800" y="3600"/>
                </a:cubicBezTo>
                <a:cubicBezTo>
                  <a:pt x="14774" y="3600"/>
                  <a:pt x="17999" y="6825"/>
                  <a:pt x="17999" y="10800"/>
                </a:cubicBezTo>
                <a:cubicBezTo>
                  <a:pt x="17999" y="14774"/>
                  <a:pt x="14774" y="18000"/>
                  <a:pt x="10800" y="18000"/>
                </a:cubicBezTo>
                <a:moveTo>
                  <a:pt x="10800" y="0"/>
                </a:moveTo>
                <a:cubicBezTo>
                  <a:pt x="4833" y="0"/>
                  <a:pt x="0" y="4833"/>
                  <a:pt x="0" y="10800"/>
                </a:cubicBezTo>
                <a:cubicBezTo>
                  <a:pt x="0" y="16766"/>
                  <a:pt x="4833" y="21599"/>
                  <a:pt x="10800" y="21599"/>
                </a:cubicBezTo>
                <a:cubicBezTo>
                  <a:pt x="16766" y="21599"/>
                  <a:pt x="21600" y="16766"/>
                  <a:pt x="21600" y="10800"/>
                </a:cubicBezTo>
                <a:cubicBezTo>
                  <a:pt x="21600" y="4833"/>
                  <a:pt x="16766" y="0"/>
                  <a:pt x="10800" y="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0425" tIns="30425" rIns="30425" bIns="30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6"/>
              <a:buFont typeface="Arial"/>
              <a:buNone/>
            </a:pPr>
            <a:endParaRPr sz="2396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9" name="Google Shape;309;g33d3a2d5f4a_0_12"/>
          <p:cNvSpPr/>
          <p:nvPr/>
        </p:nvSpPr>
        <p:spPr>
          <a:xfrm>
            <a:off x="10002415" y="1932265"/>
            <a:ext cx="60702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Time-Consuming Process:</a:t>
            </a:r>
            <a:r>
              <a:rPr lang="en-US" sz="1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 Manually parsing SQL files and designing schemas</a:t>
            </a:r>
            <a:endParaRPr sz="15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0" name="Google Shape;310;g33d3a2d5f4a_0_12"/>
          <p:cNvSpPr/>
          <p:nvPr/>
        </p:nvSpPr>
        <p:spPr>
          <a:xfrm>
            <a:off x="11613543" y="3715096"/>
            <a:ext cx="56436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Human Error: </a:t>
            </a:r>
            <a:r>
              <a:rPr lang="en-US" sz="1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Mistakes in identifying relationships or defining keys</a:t>
            </a:r>
            <a:endParaRPr sz="15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1" name="Google Shape;311;g33d3a2d5f4a_0_12"/>
          <p:cNvSpPr/>
          <p:nvPr/>
        </p:nvSpPr>
        <p:spPr>
          <a:xfrm>
            <a:off x="11401361" y="7487916"/>
            <a:ext cx="63000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Lack of Optimization:</a:t>
            </a:r>
            <a:r>
              <a:rPr lang="en-US" sz="17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 Without automated tools, optimizing schemas for performance and scalability is challenging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2" name="Google Shape;312;g33d3a2d5f4a_0_12"/>
          <p:cNvSpPr/>
          <p:nvPr/>
        </p:nvSpPr>
        <p:spPr>
          <a:xfrm>
            <a:off x="11613562" y="5418943"/>
            <a:ext cx="7124100" cy="1068600"/>
          </a:xfrm>
          <a:prstGeom prst="roundRect">
            <a:avLst>
              <a:gd name="adj" fmla="val 50000"/>
            </a:avLst>
          </a:prstGeom>
          <a:solidFill>
            <a:srgbClr val="FAA20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g33d3a2d5f4a_0_12"/>
          <p:cNvSpPr/>
          <p:nvPr/>
        </p:nvSpPr>
        <p:spPr>
          <a:xfrm>
            <a:off x="11089862" y="4901195"/>
            <a:ext cx="2104200" cy="2104200"/>
          </a:xfrm>
          <a:prstGeom prst="ellipse">
            <a:avLst/>
          </a:prstGeom>
          <a:solidFill>
            <a:srgbClr val="FAA204">
              <a:alpha val="145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g33d3a2d5f4a_0_12"/>
          <p:cNvSpPr/>
          <p:nvPr/>
        </p:nvSpPr>
        <p:spPr>
          <a:xfrm>
            <a:off x="11341006" y="5147057"/>
            <a:ext cx="1612500" cy="1612500"/>
          </a:xfrm>
          <a:prstGeom prst="ellipse">
            <a:avLst/>
          </a:prstGeom>
          <a:solidFill>
            <a:srgbClr val="FAA204">
              <a:alpha val="49410"/>
            </a:srgbClr>
          </a:solidFill>
          <a:ln>
            <a:noFill/>
          </a:ln>
          <a:effectLst>
            <a:outerShdw blurRad="889000" dist="50800" dir="5400000" sx="89000" sy="89000" algn="ctr" rotWithShape="0">
              <a:srgbClr val="000000">
                <a:alpha val="4863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g33d3a2d5f4a_0_12"/>
          <p:cNvSpPr/>
          <p:nvPr/>
        </p:nvSpPr>
        <p:spPr>
          <a:xfrm>
            <a:off x="11613561" y="5421719"/>
            <a:ext cx="1068600" cy="1068600"/>
          </a:xfrm>
          <a:prstGeom prst="ellipse">
            <a:avLst/>
          </a:prstGeom>
          <a:solidFill>
            <a:srgbClr val="FAA20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g33d3a2d5f4a_0_12"/>
          <p:cNvSpPr/>
          <p:nvPr/>
        </p:nvSpPr>
        <p:spPr>
          <a:xfrm>
            <a:off x="11991572" y="5737375"/>
            <a:ext cx="304398" cy="4063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00" y="12825"/>
                </a:moveTo>
                <a:lnTo>
                  <a:pt x="19800" y="13500"/>
                </a:lnTo>
                <a:lnTo>
                  <a:pt x="19800" y="14850"/>
                </a:lnTo>
                <a:lnTo>
                  <a:pt x="19800" y="15525"/>
                </a:lnTo>
                <a:cubicBezTo>
                  <a:pt x="19800" y="18129"/>
                  <a:pt x="16972" y="20249"/>
                  <a:pt x="13499" y="20249"/>
                </a:cubicBezTo>
                <a:lnTo>
                  <a:pt x="8099" y="20249"/>
                </a:lnTo>
                <a:cubicBezTo>
                  <a:pt x="4627" y="20249"/>
                  <a:pt x="1800" y="18129"/>
                  <a:pt x="1800" y="15525"/>
                </a:cubicBezTo>
                <a:lnTo>
                  <a:pt x="1800" y="14850"/>
                </a:lnTo>
                <a:lnTo>
                  <a:pt x="1800" y="13500"/>
                </a:lnTo>
                <a:lnTo>
                  <a:pt x="1800" y="12825"/>
                </a:lnTo>
                <a:lnTo>
                  <a:pt x="1800" y="10800"/>
                </a:lnTo>
                <a:cubicBezTo>
                  <a:pt x="1800" y="10427"/>
                  <a:pt x="2203" y="10124"/>
                  <a:pt x="2699" y="10124"/>
                </a:cubicBezTo>
                <a:lnTo>
                  <a:pt x="4499" y="10124"/>
                </a:lnTo>
                <a:lnTo>
                  <a:pt x="17100" y="10124"/>
                </a:lnTo>
                <a:lnTo>
                  <a:pt x="18899" y="10124"/>
                </a:lnTo>
                <a:cubicBezTo>
                  <a:pt x="19396" y="10124"/>
                  <a:pt x="19800" y="10427"/>
                  <a:pt x="19800" y="10800"/>
                </a:cubicBezTo>
                <a:cubicBezTo>
                  <a:pt x="19800" y="10800"/>
                  <a:pt x="19800" y="12825"/>
                  <a:pt x="19800" y="12825"/>
                </a:cubicBezTo>
                <a:close/>
                <a:moveTo>
                  <a:pt x="14400" y="6075"/>
                </a:moveTo>
                <a:lnTo>
                  <a:pt x="14400" y="6076"/>
                </a:lnTo>
                <a:lnTo>
                  <a:pt x="14400" y="8774"/>
                </a:lnTo>
                <a:lnTo>
                  <a:pt x="7200" y="8774"/>
                </a:lnTo>
                <a:lnTo>
                  <a:pt x="7200" y="6076"/>
                </a:lnTo>
                <a:lnTo>
                  <a:pt x="7200" y="6075"/>
                </a:lnTo>
                <a:cubicBezTo>
                  <a:pt x="7200" y="4583"/>
                  <a:pt x="8811" y="3375"/>
                  <a:pt x="10800" y="3375"/>
                </a:cubicBezTo>
                <a:cubicBezTo>
                  <a:pt x="12788" y="3375"/>
                  <a:pt x="14400" y="4583"/>
                  <a:pt x="14400" y="6075"/>
                </a:cubicBezTo>
                <a:moveTo>
                  <a:pt x="4499" y="6075"/>
                </a:moveTo>
                <a:cubicBezTo>
                  <a:pt x="4499" y="3465"/>
                  <a:pt x="7320" y="1350"/>
                  <a:pt x="10800" y="1350"/>
                </a:cubicBezTo>
                <a:cubicBezTo>
                  <a:pt x="14279" y="1350"/>
                  <a:pt x="17100" y="3465"/>
                  <a:pt x="17100" y="6075"/>
                </a:cubicBezTo>
                <a:lnTo>
                  <a:pt x="17100" y="8774"/>
                </a:lnTo>
                <a:lnTo>
                  <a:pt x="15299" y="8774"/>
                </a:lnTo>
                <a:lnTo>
                  <a:pt x="15299" y="6076"/>
                </a:lnTo>
                <a:cubicBezTo>
                  <a:pt x="15299" y="4212"/>
                  <a:pt x="13285" y="2701"/>
                  <a:pt x="10800" y="2701"/>
                </a:cubicBezTo>
                <a:cubicBezTo>
                  <a:pt x="8314" y="2701"/>
                  <a:pt x="6299" y="4212"/>
                  <a:pt x="6299" y="6076"/>
                </a:cubicBezTo>
                <a:lnTo>
                  <a:pt x="6299" y="8774"/>
                </a:lnTo>
                <a:lnTo>
                  <a:pt x="4499" y="8774"/>
                </a:lnTo>
                <a:cubicBezTo>
                  <a:pt x="4499" y="8774"/>
                  <a:pt x="4499" y="6075"/>
                  <a:pt x="4499" y="6075"/>
                </a:cubicBezTo>
                <a:close/>
                <a:moveTo>
                  <a:pt x="18899" y="8774"/>
                </a:moveTo>
                <a:lnTo>
                  <a:pt x="18899" y="6075"/>
                </a:lnTo>
                <a:cubicBezTo>
                  <a:pt x="18899" y="2719"/>
                  <a:pt x="15274" y="0"/>
                  <a:pt x="10800" y="0"/>
                </a:cubicBezTo>
                <a:cubicBezTo>
                  <a:pt x="6325" y="0"/>
                  <a:pt x="2699" y="2719"/>
                  <a:pt x="2699" y="6075"/>
                </a:cubicBezTo>
                <a:lnTo>
                  <a:pt x="2699" y="8774"/>
                </a:lnTo>
                <a:cubicBezTo>
                  <a:pt x="1208" y="8774"/>
                  <a:pt x="0" y="9681"/>
                  <a:pt x="0" y="10800"/>
                </a:cubicBezTo>
                <a:lnTo>
                  <a:pt x="0" y="12825"/>
                </a:lnTo>
                <a:lnTo>
                  <a:pt x="0" y="13500"/>
                </a:lnTo>
                <a:lnTo>
                  <a:pt x="0" y="14850"/>
                </a:lnTo>
                <a:lnTo>
                  <a:pt x="0" y="15525"/>
                </a:lnTo>
                <a:cubicBezTo>
                  <a:pt x="0" y="18880"/>
                  <a:pt x="3625" y="21599"/>
                  <a:pt x="8099" y="21599"/>
                </a:cubicBezTo>
                <a:lnTo>
                  <a:pt x="13499" y="21599"/>
                </a:lnTo>
                <a:cubicBezTo>
                  <a:pt x="17974" y="21599"/>
                  <a:pt x="21600" y="18880"/>
                  <a:pt x="21600" y="15525"/>
                </a:cubicBezTo>
                <a:lnTo>
                  <a:pt x="21600" y="14850"/>
                </a:lnTo>
                <a:lnTo>
                  <a:pt x="21600" y="13500"/>
                </a:lnTo>
                <a:lnTo>
                  <a:pt x="21600" y="12825"/>
                </a:lnTo>
                <a:lnTo>
                  <a:pt x="21600" y="10800"/>
                </a:lnTo>
                <a:cubicBezTo>
                  <a:pt x="21600" y="9681"/>
                  <a:pt x="20391" y="8774"/>
                  <a:pt x="18899" y="877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30425" tIns="30425" rIns="30425" bIns="30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6"/>
              <a:buFont typeface="Arial"/>
              <a:buNone/>
            </a:pPr>
            <a:endParaRPr sz="2396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7" name="Google Shape;317;g33d3a2d5f4a_0_12"/>
          <p:cNvSpPr/>
          <p:nvPr/>
        </p:nvSpPr>
        <p:spPr>
          <a:xfrm>
            <a:off x="13026370" y="5578927"/>
            <a:ext cx="56016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Scalability Issues: </a:t>
            </a:r>
            <a:r>
              <a:rPr lang="en-US"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As data volumes increase, manually designing becomes impractical</a:t>
            </a:r>
            <a:endParaRPr sz="15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8" name="Google Shape;318;g33d3a2d5f4a_0_12"/>
          <p:cNvSpPr txBox="1"/>
          <p:nvPr/>
        </p:nvSpPr>
        <p:spPr>
          <a:xfrm>
            <a:off x="1601500" y="3807050"/>
            <a:ext cx="2377500" cy="1188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C351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g33d3a2d5f4a_0_12"/>
          <p:cNvSpPr txBox="1"/>
          <p:nvPr/>
        </p:nvSpPr>
        <p:spPr>
          <a:xfrm>
            <a:off x="1411075" y="6616600"/>
            <a:ext cx="7503000" cy="10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0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Manual schema generation poses several challenges.</a:t>
            </a:r>
            <a:endParaRPr sz="16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0" name="Google Shape;320;g33d3a2d5f4a_0_12"/>
          <p:cNvSpPr txBox="1"/>
          <p:nvPr/>
        </p:nvSpPr>
        <p:spPr>
          <a:xfrm flipH="1">
            <a:off x="17970974" y="9953375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4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3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3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3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3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"/>
                            </p:stCondLst>
                            <p:childTnLst>
                              <p:par>
                                <p:cTn id="4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3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3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3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300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300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300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00"/>
                            </p:stCondLst>
                            <p:childTnLst>
                              <p:par>
                                <p:cTn id="6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3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3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30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30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3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3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4"/>
          <p:cNvSpPr txBox="1"/>
          <p:nvPr/>
        </p:nvSpPr>
        <p:spPr>
          <a:xfrm>
            <a:off x="4590925" y="1154599"/>
            <a:ext cx="9932100" cy="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Objective</a:t>
            </a:r>
            <a:endParaRPr sz="14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6" name="Google Shape;326;p14"/>
          <p:cNvSpPr txBox="1"/>
          <p:nvPr/>
        </p:nvSpPr>
        <p:spPr>
          <a:xfrm>
            <a:off x="8369275" y="1906088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27" name="Google Shape;327;p14"/>
          <p:cNvSpPr txBox="1"/>
          <p:nvPr/>
        </p:nvSpPr>
        <p:spPr>
          <a:xfrm flipH="1">
            <a:off x="17970974" y="9953375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5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28" name="Google Shape;328;p14"/>
          <p:cNvSpPr/>
          <p:nvPr/>
        </p:nvSpPr>
        <p:spPr>
          <a:xfrm>
            <a:off x="8660975" y="6172931"/>
            <a:ext cx="1774800" cy="8193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rgbClr val="0C6044"/>
              </a:gs>
            </a:gsLst>
            <a:path path="circle">
              <a:fillToRect l="50000" t="50000" r="50000" b="50000"/>
            </a:path>
            <a:tileRect/>
          </a:gradFill>
          <a:ln w="28575" cap="flat" cmpd="sng">
            <a:solidFill>
              <a:srgbClr val="325D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87912" y="3509756"/>
            <a:ext cx="6040688" cy="6321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931462" y="3747876"/>
            <a:ext cx="1072284" cy="1081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06125" y="3973192"/>
            <a:ext cx="6235600" cy="539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4" title="d899f696-6b22-47bb-9cab-f3dd7c545bcb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02062" y="3420150"/>
            <a:ext cx="8672900" cy="5947347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14"/>
          <p:cNvSpPr txBox="1"/>
          <p:nvPr/>
        </p:nvSpPr>
        <p:spPr>
          <a:xfrm>
            <a:off x="1679238" y="2330675"/>
            <a:ext cx="16563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0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The objective of the </a:t>
            </a:r>
            <a:r>
              <a:rPr lang="en-US" sz="27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DataForge </a:t>
            </a:r>
            <a:r>
              <a:rPr lang="en-US" sz="2700" b="0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project is to develop an automated tool that streamlines the creation of data warehouse schemas. </a:t>
            </a:r>
            <a:endParaRPr sz="22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11815C"/>
      </a:accent1>
      <a:accent2>
        <a:srgbClr val="9DD323"/>
      </a:accent2>
      <a:accent3>
        <a:srgbClr val="FFF6EE"/>
      </a:accent3>
      <a:accent4>
        <a:srgbClr val="F05F0E"/>
      </a:accent4>
      <a:accent5>
        <a:srgbClr val="B0DC70"/>
      </a:accent5>
      <a:accent6>
        <a:srgbClr val="65BB2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11815C"/>
      </a:accent1>
      <a:accent2>
        <a:srgbClr val="9DD323"/>
      </a:accent2>
      <a:accent3>
        <a:srgbClr val="FFF6EE"/>
      </a:accent3>
      <a:accent4>
        <a:srgbClr val="F05F0E"/>
      </a:accent4>
      <a:accent5>
        <a:srgbClr val="B0DC70"/>
      </a:accent5>
      <a:accent6>
        <a:srgbClr val="65BB2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2851</Words>
  <Application>Microsoft Office PowerPoint</Application>
  <PresentationFormat>Custom</PresentationFormat>
  <Paragraphs>533</Paragraphs>
  <Slides>55</Slides>
  <Notes>55</Notes>
  <HiddenSlides>12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Raleway SemiBold</vt:lpstr>
      <vt:lpstr>Arial</vt:lpstr>
      <vt:lpstr>Raleway Medium</vt:lpstr>
      <vt:lpstr>Gill Sans</vt:lpstr>
      <vt:lpstr>Calibri</vt:lpstr>
      <vt:lpstr>Montserrat</vt:lpstr>
      <vt:lpstr>Raleway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Arwa Elsharawy</cp:lastModifiedBy>
  <cp:revision>3</cp:revision>
  <dcterms:modified xsi:type="dcterms:W3CDTF">2025-06-28T22:12:59Z</dcterms:modified>
</cp:coreProperties>
</file>